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349" r:id="rId4"/>
    <p:sldId id="257" r:id="rId6"/>
    <p:sldId id="291" r:id="rId7"/>
    <p:sldId id="350" r:id="rId8"/>
    <p:sldId id="352" r:id="rId9"/>
    <p:sldId id="317" r:id="rId10"/>
    <p:sldId id="310" r:id="rId11"/>
    <p:sldId id="374" r:id="rId12"/>
    <p:sldId id="318" r:id="rId13"/>
    <p:sldId id="354" r:id="rId14"/>
    <p:sldId id="375" r:id="rId15"/>
    <p:sldId id="376" r:id="rId16"/>
    <p:sldId id="377" r:id="rId17"/>
    <p:sldId id="371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319" r:id="rId47"/>
    <p:sldId id="311" r:id="rId48"/>
    <p:sldId id="406" r:id="rId49"/>
    <p:sldId id="407" r:id="rId50"/>
    <p:sldId id="320" r:id="rId51"/>
    <p:sldId id="313" r:id="rId52"/>
    <p:sldId id="316" r:id="rId53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龙均乔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994"/>
    <a:srgbClr val="B9C8DF"/>
    <a:srgbClr val="283990"/>
    <a:srgbClr val="51C2D2"/>
    <a:srgbClr val="FFFFFF"/>
    <a:srgbClr val="1D5CB9"/>
    <a:srgbClr val="5EB4E4"/>
    <a:srgbClr val="5D8EF1"/>
    <a:srgbClr val="6090FC"/>
    <a:srgbClr val="039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8"/>
  </p:normalViewPr>
  <p:slideViewPr>
    <p:cSldViewPr snapToGrid="0">
      <p:cViewPr varScale="1">
        <p:scale>
          <a:sx n="108" d="100"/>
          <a:sy n="108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8" Type="http://schemas.openxmlformats.org/officeDocument/2006/relationships/tags" Target="tags/tag2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EA8FF-5413-4162-AD7C-46C6EE772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GIF"/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png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2.xml"/><Relationship Id="rId1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.wmf"/><Relationship Id="rId7" Type="http://schemas.openxmlformats.org/officeDocument/2006/relationships/oleObject" Target="../embeddings/oleObject7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.png"/><Relationship Id="rId10" Type="http://schemas.openxmlformats.org/officeDocument/2006/relationships/vmlDrawing" Target="../drawings/vmlDrawing3.vml"/><Relationship Id="rId1" Type="http://schemas.openxmlformats.org/officeDocument/2006/relationships/slide" Target="slide4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wmf"/><Relationship Id="rId4" Type="http://schemas.openxmlformats.org/officeDocument/2006/relationships/image" Target="../media/image33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wmf"/><Relationship Id="rId3" Type="http://schemas.openxmlformats.org/officeDocument/2006/relationships/image" Target="../media/image35.wmf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package" Target="../embeddings/Document2.docx"/><Relationship Id="rId3" Type="http://schemas.openxmlformats.org/officeDocument/2006/relationships/image" Target="../media/image37.emf"/><Relationship Id="rId2" Type="http://schemas.openxmlformats.org/officeDocument/2006/relationships/package" Target="../embeddings/Document1.docx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slide" Target="slide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778975" y="1392996"/>
            <a:ext cx="4761716" cy="4141530"/>
          </a:xfrm>
          <a:prstGeom prst="rect">
            <a:avLst/>
          </a:prstGeom>
          <a:noFill/>
          <a:ln w="635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2379345"/>
            <a:ext cx="7103110" cy="1896745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9212" y="3051287"/>
            <a:ext cx="6264754" cy="103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基于深度学习的医学图像超分辨率重建研究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27126" y="1917080"/>
            <a:ext cx="37749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3F87"/>
                </a:solidFill>
              </a:rPr>
              <a:t>明</a:t>
            </a:r>
            <a:r>
              <a:rPr lang="en-US" altLang="zh-CN" dirty="0">
                <a:solidFill>
                  <a:srgbClr val="003F87"/>
                </a:solidFill>
              </a:rPr>
              <a:t> </a:t>
            </a:r>
            <a:r>
              <a:rPr lang="zh-CN" altLang="en-US" dirty="0">
                <a:solidFill>
                  <a:srgbClr val="003F87"/>
                </a:solidFill>
              </a:rPr>
              <a:t>德</a:t>
            </a:r>
            <a:r>
              <a:rPr lang="en-US" altLang="zh-CN" dirty="0">
                <a:solidFill>
                  <a:srgbClr val="003F87"/>
                </a:solidFill>
              </a:rPr>
              <a:t> </a:t>
            </a:r>
            <a:r>
              <a:rPr lang="zh-CN" altLang="en-US" dirty="0">
                <a:solidFill>
                  <a:srgbClr val="003F87"/>
                </a:solidFill>
              </a:rPr>
              <a:t>至</a:t>
            </a:r>
            <a:r>
              <a:rPr lang="en-US" altLang="zh-CN" dirty="0">
                <a:solidFill>
                  <a:srgbClr val="003F87"/>
                </a:solidFill>
              </a:rPr>
              <a:t> </a:t>
            </a:r>
            <a:r>
              <a:rPr lang="zh-CN" altLang="en-US" dirty="0">
                <a:solidFill>
                  <a:srgbClr val="003F87"/>
                </a:solidFill>
              </a:rPr>
              <a:t>善</a:t>
            </a:r>
            <a:r>
              <a:rPr lang="en-US" altLang="zh-CN" dirty="0">
                <a:solidFill>
                  <a:srgbClr val="003F87"/>
                </a:solidFill>
              </a:rPr>
              <a:t>\</a:t>
            </a:r>
            <a:r>
              <a:rPr lang="zh-CN" altLang="en-US" dirty="0">
                <a:solidFill>
                  <a:srgbClr val="003F87"/>
                </a:solidFill>
              </a:rPr>
              <a:t>博</a:t>
            </a:r>
            <a:r>
              <a:rPr lang="en-US" altLang="zh-CN" dirty="0">
                <a:solidFill>
                  <a:srgbClr val="003F87"/>
                </a:solidFill>
              </a:rPr>
              <a:t> </a:t>
            </a:r>
            <a:r>
              <a:rPr lang="zh-CN" altLang="en-US" dirty="0">
                <a:solidFill>
                  <a:srgbClr val="003F87"/>
                </a:solidFill>
              </a:rPr>
              <a:t>学</a:t>
            </a:r>
            <a:r>
              <a:rPr lang="en-US" altLang="zh-CN" dirty="0">
                <a:solidFill>
                  <a:srgbClr val="003F87"/>
                </a:solidFill>
              </a:rPr>
              <a:t> </a:t>
            </a:r>
            <a:r>
              <a:rPr lang="zh-CN" altLang="en-US" dirty="0">
                <a:solidFill>
                  <a:srgbClr val="003F87"/>
                </a:solidFill>
              </a:rPr>
              <a:t>笃</a:t>
            </a:r>
            <a:r>
              <a:rPr lang="en-US" altLang="zh-CN" dirty="0">
                <a:solidFill>
                  <a:srgbClr val="003F87"/>
                </a:solidFill>
              </a:rPr>
              <a:t> </a:t>
            </a:r>
            <a:r>
              <a:rPr lang="zh-CN" altLang="en-US" dirty="0">
                <a:solidFill>
                  <a:srgbClr val="003F87"/>
                </a:solidFill>
              </a:rPr>
              <a:t>行</a:t>
            </a:r>
            <a:endParaRPr lang="zh-CN" altLang="en-US" dirty="0">
              <a:solidFill>
                <a:srgbClr val="003F87"/>
              </a:solidFill>
            </a:endParaRPr>
          </a:p>
        </p:txBody>
      </p:sp>
      <p:pic>
        <p:nvPicPr>
          <p:cNvPr id="2" name="图片 1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203137" y="133721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7527290" y="2379345"/>
            <a:ext cx="3622675" cy="24104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92094" y="4673600"/>
            <a:ext cx="2907369" cy="1476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学    号：</a:t>
            </a:r>
            <a:r>
              <a:rPr lang="en-US" altLang="zh-CN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2021022223</a:t>
            </a:r>
            <a:endParaRPr lang="en-US" altLang="zh-CN" sz="2000" b="1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专    业：计算机技术</a:t>
            </a:r>
            <a:endParaRPr lang="en-US" altLang="zh-CN" sz="2000" b="1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汇报日期：</a:t>
            </a:r>
            <a:r>
              <a:rPr lang="en-US" altLang="zh-CN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2024.6.1</a:t>
            </a:r>
            <a:endParaRPr lang="en-US" altLang="zh-CN" sz="2000" b="1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3325495" cy="952500"/>
            <a:chOff x="0" y="392"/>
            <a:chExt cx="5237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909" y="699"/>
              <a:ext cx="332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 kern="0" spc="600" dirty="0">
                  <a:solidFill>
                    <a:srgbClr val="2839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研究内容</a:t>
              </a:r>
              <a:endParaRPr lang="zh-CN" altLang="en-US" sz="32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97192" y="1204694"/>
            <a:ext cx="6983570" cy="52565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弥散张量成像（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 Tensor Imaging, DTI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22"/>
          <p:cNvSpPr/>
          <p:nvPr/>
        </p:nvSpPr>
        <p:spPr>
          <a:xfrm>
            <a:off x="3238278" y="1817586"/>
            <a:ext cx="7369540" cy="2585456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en-US" altLang="zh-CN" baseline="30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[5]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DWI (Diffusion Weighted Imaging)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技术基础上发展起来的一种磁共振成像技术，可以在三维空间内定时定量分析组织内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水分子弥散特性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。活体组织中结构的不同从而影响水分子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自由弥散的方向和速率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，这种差异是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成像的基础。作为磁共振成像技术的一项重大突破，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 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是目前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惟一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能够对活体人脑内的白质纤维结构进行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非侵入性检测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的影像技术。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8"/>
          <p:cNvSpPr/>
          <p:nvPr/>
        </p:nvSpPr>
        <p:spPr>
          <a:xfrm>
            <a:off x="233676" y="2533202"/>
            <a:ext cx="1755699" cy="1738364"/>
          </a:xfrm>
          <a:prstGeom prst="roundRect">
            <a:avLst>
              <a:gd name="adj" fmla="val 4378"/>
            </a:avLst>
          </a:prstGeom>
          <a:solidFill>
            <a:srgbClr val="4472C4"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文本框 18"/>
          <p:cNvSpPr txBox="1"/>
          <p:nvPr/>
        </p:nvSpPr>
        <p:spPr>
          <a:xfrm>
            <a:off x="5172469" y="5370007"/>
            <a:ext cx="3681777" cy="3077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defTabSz="913765"/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3-1 DTI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数据拟合的白质纤维束的不同形式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70789" y="5822470"/>
            <a:ext cx="10738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[5] Peter B. Kingsley. Introduction to diffusion tensor imaging mathematics: Part I. Tensors, rotations, and eigenvectors[J]. Concepts in Magnetic Resonance Part A,2006,28A(2).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727868" y="5695734"/>
            <a:ext cx="10616595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85" name="矩形 84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3325495" cy="952500"/>
            <a:chOff x="0" y="392"/>
            <a:chExt cx="5237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909" y="699"/>
              <a:ext cx="332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 kern="0" spc="600" dirty="0">
                  <a:solidFill>
                    <a:srgbClr val="2839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研究内容</a:t>
              </a:r>
              <a:endParaRPr lang="zh-CN" altLang="en-US" sz="32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97192" y="1204694"/>
            <a:ext cx="6983570" cy="52565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弥散张量成像（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 Tensor Imaging, DTI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8"/>
          <p:cNvSpPr/>
          <p:nvPr/>
        </p:nvSpPr>
        <p:spPr>
          <a:xfrm>
            <a:off x="233676" y="2533202"/>
            <a:ext cx="1755699" cy="1738364"/>
          </a:xfrm>
          <a:prstGeom prst="roundRect">
            <a:avLst>
              <a:gd name="adj" fmla="val 4378"/>
            </a:avLst>
          </a:prstGeom>
          <a:solidFill>
            <a:srgbClr val="4472C4"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圆角矩形 22"/>
          <p:cNvSpPr/>
          <p:nvPr/>
        </p:nvSpPr>
        <p:spPr>
          <a:xfrm>
            <a:off x="2874862" y="1878737"/>
            <a:ext cx="7369540" cy="1314851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弥散张量图像（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），本质上是一个三维空间中的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二维张量场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。三维图像空间中的每个体素所在位置的水分子扩散情况通过一个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二阶张量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描述，每个张量可以用一个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3×3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的对称正定矩阵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62" y="3455711"/>
            <a:ext cx="1854363" cy="105685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25" y="3455712"/>
            <a:ext cx="4115598" cy="1056858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9216769" y="3814862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</a:t>
            </a: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3-1)</a:t>
            </a:r>
            <a:endParaRPr lang="zh-CN" altLang="en-US" sz="16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18"/>
          <p:cNvSpPr txBox="1"/>
          <p:nvPr/>
        </p:nvSpPr>
        <p:spPr>
          <a:xfrm>
            <a:off x="4647321" y="5824403"/>
            <a:ext cx="2733441" cy="3077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defTabSz="913765"/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3-2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三维二阶张量的椭球表示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23" y="4502790"/>
            <a:ext cx="1253534" cy="137399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3325495" cy="952500"/>
            <a:chOff x="0" y="392"/>
            <a:chExt cx="5237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909" y="699"/>
              <a:ext cx="332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 kern="0" spc="600" dirty="0">
                  <a:solidFill>
                    <a:srgbClr val="2839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研究内容</a:t>
              </a:r>
              <a:endParaRPr lang="zh-CN" altLang="en-US" sz="32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97192" y="1204694"/>
            <a:ext cx="6983570" cy="52565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弥散张量成像（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 Tensor Imaging, DTI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8"/>
          <p:cNvSpPr/>
          <p:nvPr/>
        </p:nvSpPr>
        <p:spPr>
          <a:xfrm>
            <a:off x="233676" y="2533202"/>
            <a:ext cx="1755699" cy="1738364"/>
          </a:xfrm>
          <a:prstGeom prst="roundRect">
            <a:avLst>
              <a:gd name="adj" fmla="val 4378"/>
            </a:avLst>
          </a:prstGeom>
          <a:solidFill>
            <a:srgbClr val="4472C4"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3" y="1857332"/>
            <a:ext cx="3698728" cy="362429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215491" y="5653306"/>
            <a:ext cx="296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3-3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数据的二维切片表示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949" y="2427800"/>
            <a:ext cx="3052568" cy="3027871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610600" y="5653305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3-4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张量场的三维表示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3325495" cy="952500"/>
            <a:chOff x="0" y="392"/>
            <a:chExt cx="5237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909" y="699"/>
              <a:ext cx="332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 kern="0" spc="600" dirty="0">
                  <a:solidFill>
                    <a:srgbClr val="2839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研究内容</a:t>
              </a:r>
              <a:endParaRPr lang="zh-CN" altLang="en-US" sz="32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65100" y="2165859"/>
            <a:ext cx="2598587" cy="2526282"/>
            <a:chOff x="4862681" y="2594954"/>
            <a:chExt cx="2598587" cy="2526282"/>
          </a:xfrm>
        </p:grpSpPr>
        <p:sp>
          <p:nvSpPr>
            <p:cNvPr id="29" name="圆角矩形 19"/>
            <p:cNvSpPr/>
            <p:nvPr/>
          </p:nvSpPr>
          <p:spPr>
            <a:xfrm>
              <a:off x="4862681" y="2884521"/>
              <a:ext cx="2259019" cy="2236715"/>
            </a:xfrm>
            <a:prstGeom prst="ellipse">
              <a:avLst/>
            </a:prstGeom>
            <a:solidFill>
              <a:srgbClr val="4472C4">
                <a:alpha val="39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8" tIns="45719" rIns="91438" bIns="45719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042785" y="2594954"/>
              <a:ext cx="2418483" cy="2515367"/>
              <a:chOff x="4721608" y="1835707"/>
              <a:chExt cx="1879634" cy="1954931"/>
            </a:xfrm>
            <a:solidFill>
              <a:srgbClr val="4472C4">
                <a:alpha val="39000"/>
              </a:srgbClr>
            </a:solidFill>
          </p:grpSpPr>
          <p:sp>
            <p:nvSpPr>
              <p:cNvPr id="32" name="圆角矩形 19"/>
              <p:cNvSpPr/>
              <p:nvPr/>
            </p:nvSpPr>
            <p:spPr>
              <a:xfrm>
                <a:off x="4721608" y="1835707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3" name="圆角矩形 20"/>
              <p:cNvSpPr/>
              <p:nvPr/>
            </p:nvSpPr>
            <p:spPr>
              <a:xfrm>
                <a:off x="4845543" y="2052274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5403334" y="3079046"/>
              <a:ext cx="1527435" cy="1614799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endPara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圆角矩形 22"/>
          <p:cNvSpPr/>
          <p:nvPr/>
        </p:nvSpPr>
        <p:spPr>
          <a:xfrm>
            <a:off x="3441170" y="1464633"/>
            <a:ext cx="6261454" cy="891316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特殊结构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，现有的深度鲁棒水印算法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无法直接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图像进行版权保护。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18194" y="1024477"/>
            <a:ext cx="74090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9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问 题</a:t>
            </a:r>
            <a:endParaRPr lang="zh-CN" altLang="en-US" sz="19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42" name="圆角矩形 22"/>
          <p:cNvSpPr/>
          <p:nvPr/>
        </p:nvSpPr>
        <p:spPr>
          <a:xfrm>
            <a:off x="3523456" y="3444620"/>
            <a:ext cx="6261454" cy="891316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数据的特点，有针对性的设计深度鲁棒水印框架对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数据进行版权保护。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下箭头 2"/>
          <p:cNvSpPr/>
          <p:nvPr/>
        </p:nvSpPr>
        <p:spPr>
          <a:xfrm>
            <a:off x="6599444" y="2499946"/>
            <a:ext cx="234950" cy="440055"/>
          </a:xfrm>
          <a:prstGeom prst="downArrow">
            <a:avLst/>
          </a:prstGeom>
          <a:solidFill>
            <a:srgbClr val="44546A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95356" y="2976354"/>
            <a:ext cx="115929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9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研究方案</a:t>
            </a:r>
            <a:endParaRPr lang="zh-CN" altLang="en-US" sz="19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45" name="下箭头 2"/>
          <p:cNvSpPr/>
          <p:nvPr/>
        </p:nvSpPr>
        <p:spPr>
          <a:xfrm>
            <a:off x="6599444" y="4508043"/>
            <a:ext cx="234950" cy="440055"/>
          </a:xfrm>
          <a:prstGeom prst="downArrow">
            <a:avLst/>
          </a:prstGeom>
          <a:solidFill>
            <a:srgbClr val="44546A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6" name="圆角矩形 22"/>
          <p:cNvSpPr/>
          <p:nvPr/>
        </p:nvSpPr>
        <p:spPr>
          <a:xfrm>
            <a:off x="3523456" y="5086121"/>
            <a:ext cx="2803364" cy="891316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基于体素空间变换的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图像鲁棒水印算法。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22"/>
          <p:cNvSpPr/>
          <p:nvPr/>
        </p:nvSpPr>
        <p:spPr>
          <a:xfrm>
            <a:off x="7103418" y="5086121"/>
            <a:ext cx="2803364" cy="891316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基于对抗失真的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图像鲁棒水印算法。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313382" y="4597881"/>
            <a:ext cx="129554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9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研究内容</a:t>
            </a:r>
            <a:r>
              <a:rPr lang="en-US" altLang="zh-CN" sz="19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1</a:t>
            </a:r>
            <a:endParaRPr lang="zh-CN" altLang="en-US" sz="19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857326" y="4601721"/>
            <a:ext cx="129554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9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研究内容</a:t>
            </a:r>
            <a:r>
              <a:rPr lang="en-US" altLang="zh-CN" sz="19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2</a:t>
            </a:r>
            <a:endParaRPr lang="zh-CN" altLang="en-US" sz="19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23265" y="1449705"/>
            <a:ext cx="10541635" cy="4360084"/>
            <a:chOff x="419" y="2729"/>
            <a:chExt cx="16601" cy="6086"/>
          </a:xfrm>
        </p:grpSpPr>
        <p:sp>
          <p:nvSpPr>
            <p:cNvPr id="29" name="Freeform 23"/>
            <p:cNvSpPr>
              <a:spLocks noEditPoints="1"/>
            </p:cNvSpPr>
            <p:nvPr/>
          </p:nvSpPr>
          <p:spPr bwMode="auto">
            <a:xfrm>
              <a:off x="7301" y="6097"/>
              <a:ext cx="817" cy="677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32" name="Group 93"/>
            <p:cNvGrpSpPr/>
            <p:nvPr/>
          </p:nvGrpSpPr>
          <p:grpSpPr>
            <a:xfrm>
              <a:off x="419" y="2729"/>
              <a:ext cx="16601" cy="3748"/>
              <a:chOff x="199191" y="1057202"/>
              <a:chExt cx="7906046" cy="1785947"/>
            </a:xfrm>
          </p:grpSpPr>
          <p:grpSp>
            <p:nvGrpSpPr>
              <p:cNvPr id="33" name="Group 89"/>
              <p:cNvGrpSpPr/>
              <p:nvPr/>
            </p:nvGrpSpPr>
            <p:grpSpPr>
              <a:xfrm>
                <a:off x="199191" y="1057202"/>
                <a:ext cx="7906046" cy="1785947"/>
                <a:chOff x="199191" y="1057202"/>
                <a:chExt cx="7906046" cy="1785947"/>
              </a:xfrm>
            </p:grpSpPr>
            <p:sp>
              <p:nvSpPr>
                <p:cNvPr id="37" name="Rectangle 29"/>
                <p:cNvSpPr/>
                <p:nvPr/>
              </p:nvSpPr>
              <p:spPr>
                <a:xfrm>
                  <a:off x="1254766" y="1057202"/>
                  <a:ext cx="6850471" cy="1785947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kern="0" dirty="0">
                      <a:solidFill>
                        <a:srgbClr val="4B586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DTI</a:t>
                  </a:r>
                  <a:r>
                    <a:rPr lang="zh-CN" altLang="en-US" kern="0" dirty="0">
                      <a:solidFill>
                        <a:srgbClr val="4B586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数据数据位于</a:t>
                  </a:r>
                  <a:r>
                    <a:rPr lang="en-US" altLang="zh-CN" kern="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3×3</a:t>
                  </a:r>
                  <a:r>
                    <a:rPr lang="zh-CN" altLang="en-US" kern="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的对称正定流形</a:t>
                  </a:r>
                  <a:r>
                    <a:rPr lang="zh-CN" altLang="en-US" kern="0" dirty="0">
                      <a:solidFill>
                        <a:srgbClr val="4B586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空间，当前的深度鲁棒水印方案是针对</a:t>
                  </a:r>
                  <a:r>
                    <a:rPr lang="zh-CN" altLang="en-US" kern="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欧几里得空间</a:t>
                  </a:r>
                  <a:r>
                    <a:rPr lang="zh-CN" altLang="en-US" kern="0" dirty="0">
                      <a:solidFill>
                        <a:srgbClr val="4B586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中的数据进行设计的，</a:t>
                  </a:r>
                  <a:r>
                    <a:rPr lang="zh-CN" altLang="en-US" kern="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无法对流形空间</a:t>
                  </a:r>
                  <a:r>
                    <a:rPr lang="zh-CN" altLang="en-US" kern="0" dirty="0">
                      <a:solidFill>
                        <a:srgbClr val="4B586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中的</a:t>
                  </a:r>
                  <a:r>
                    <a:rPr lang="en-US" altLang="zh-CN" kern="0" dirty="0">
                      <a:solidFill>
                        <a:srgbClr val="4B586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DTI</a:t>
                  </a:r>
                  <a:r>
                    <a:rPr lang="zh-CN" altLang="en-US" kern="0" dirty="0">
                      <a:solidFill>
                        <a:srgbClr val="4B586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数据进行版权保护。</a:t>
                  </a:r>
                  <a:endParaRPr lang="en-US" altLang="zh-CN" kern="0" dirty="0">
                    <a:solidFill>
                      <a:srgbClr val="4B586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endParaRPr>
                </a:p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kern="0" dirty="0">
                      <a:solidFill>
                        <a:srgbClr val="4B586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当前基于</a:t>
                  </a:r>
                  <a:r>
                    <a:rPr lang="en-US" altLang="zh-CN" kern="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Log-Euclidean</a:t>
                  </a:r>
                  <a:r>
                    <a:rPr lang="zh-CN" altLang="en-US" kern="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测度</a:t>
                  </a:r>
                  <a:r>
                    <a:rPr lang="zh-CN" altLang="en-US" kern="0" dirty="0">
                      <a:solidFill>
                        <a:srgbClr val="4B586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的流形值方法在</a:t>
                  </a:r>
                  <a:r>
                    <a:rPr lang="zh-CN" altLang="en-US" kern="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纤维方向的预测方面还存在一些问题</a:t>
                  </a:r>
                  <a:r>
                    <a:rPr lang="zh-CN" altLang="en-US" kern="0" dirty="0">
                      <a:solidFill>
                        <a:srgbClr val="4B586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lt"/>
                    </a:rPr>
                    <a:t>，不能更好的应用于下游的任务（如纤维素的追踪）。</a:t>
                  </a:r>
                  <a:endParaRPr lang="zh-CN" altLang="en-US" kern="0" dirty="0">
                    <a:solidFill>
                      <a:srgbClr val="4B586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38" name="Rectangle 30"/>
                <p:cNvSpPr/>
                <p:nvPr/>
              </p:nvSpPr>
              <p:spPr>
                <a:xfrm>
                  <a:off x="199191" y="1186950"/>
                  <a:ext cx="677082" cy="2309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zh-CN" alt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Open Sans" panose="020B0606030504020204" pitchFamily="34" charset="0"/>
                    </a:rPr>
                    <a:t>针对问题</a:t>
                  </a:r>
                  <a:endPara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up 83"/>
              <p:cNvGrpSpPr/>
              <p:nvPr/>
            </p:nvGrpSpPr>
            <p:grpSpPr>
              <a:xfrm>
                <a:off x="210033" y="1407171"/>
                <a:ext cx="636196" cy="636164"/>
                <a:chOff x="210033" y="1407171"/>
                <a:chExt cx="636196" cy="636164"/>
              </a:xfrm>
            </p:grpSpPr>
            <p:sp>
              <p:nvSpPr>
                <p:cNvPr id="35" name="Rectangle 13"/>
                <p:cNvSpPr/>
                <p:nvPr/>
              </p:nvSpPr>
              <p:spPr>
                <a:xfrm>
                  <a:off x="210033" y="1407171"/>
                  <a:ext cx="636196" cy="636164"/>
                </a:xfrm>
                <a:prstGeom prst="rect">
                  <a:avLst/>
                </a:prstGeom>
                <a:solidFill>
                  <a:srgbClr val="B9C8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6" name="Freeform 100"/>
                <p:cNvSpPr/>
                <p:nvPr/>
              </p:nvSpPr>
              <p:spPr bwMode="auto">
                <a:xfrm>
                  <a:off x="376345" y="1554228"/>
                  <a:ext cx="303570" cy="342050"/>
                </a:xfrm>
                <a:custGeom>
                  <a:avLst/>
                  <a:gdLst/>
                  <a:ahLst/>
                  <a:cxnLst>
                    <a:cxn ang="0">
                      <a:pos x="230" y="212"/>
                    </a:cxn>
                    <a:cxn ang="0">
                      <a:pos x="212" y="216"/>
                    </a:cxn>
                    <a:cxn ang="0">
                      <a:pos x="197" y="223"/>
                    </a:cxn>
                    <a:cxn ang="0">
                      <a:pos x="105" y="169"/>
                    </a:cxn>
                    <a:cxn ang="0">
                      <a:pos x="105" y="160"/>
                    </a:cxn>
                    <a:cxn ang="0">
                      <a:pos x="197" y="96"/>
                    </a:cxn>
                    <a:cxn ang="0">
                      <a:pos x="204" y="100"/>
                    </a:cxn>
                    <a:cxn ang="0">
                      <a:pos x="221" y="105"/>
                    </a:cxn>
                    <a:cxn ang="0">
                      <a:pos x="230" y="107"/>
                    </a:cxn>
                    <a:cxn ang="0">
                      <a:pos x="250" y="102"/>
                    </a:cxn>
                    <a:cxn ang="0">
                      <a:pos x="266" y="91"/>
                    </a:cxn>
                    <a:cxn ang="0">
                      <a:pos x="277" y="75"/>
                    </a:cxn>
                    <a:cxn ang="0">
                      <a:pos x="282" y="53"/>
                    </a:cxn>
                    <a:cxn ang="0">
                      <a:pos x="281" y="44"/>
                    </a:cxn>
                    <a:cxn ang="0">
                      <a:pos x="273" y="24"/>
                    </a:cxn>
                    <a:cxn ang="0">
                      <a:pos x="259" y="9"/>
                    </a:cxn>
                    <a:cxn ang="0">
                      <a:pos x="239" y="2"/>
                    </a:cxn>
                    <a:cxn ang="0">
                      <a:pos x="230" y="0"/>
                    </a:cxn>
                    <a:cxn ang="0">
                      <a:pos x="208" y="4"/>
                    </a:cxn>
                    <a:cxn ang="0">
                      <a:pos x="192" y="17"/>
                    </a:cxn>
                    <a:cxn ang="0">
                      <a:pos x="181" y="33"/>
                    </a:cxn>
                    <a:cxn ang="0">
                      <a:pos x="175" y="53"/>
                    </a:cxn>
                    <a:cxn ang="0">
                      <a:pos x="177" y="62"/>
                    </a:cxn>
                    <a:cxn ang="0">
                      <a:pos x="85" y="118"/>
                    </a:cxn>
                    <a:cxn ang="0">
                      <a:pos x="68" y="109"/>
                    </a:cxn>
                    <a:cxn ang="0">
                      <a:pos x="52" y="107"/>
                    </a:cxn>
                    <a:cxn ang="0">
                      <a:pos x="41" y="107"/>
                    </a:cxn>
                    <a:cxn ang="0">
                      <a:pos x="23" y="116"/>
                    </a:cxn>
                    <a:cxn ang="0">
                      <a:pos x="9" y="131"/>
                    </a:cxn>
                    <a:cxn ang="0">
                      <a:pos x="0" y="149"/>
                    </a:cxn>
                    <a:cxn ang="0">
                      <a:pos x="0" y="160"/>
                    </a:cxn>
                    <a:cxn ang="0">
                      <a:pos x="3" y="180"/>
                    </a:cxn>
                    <a:cxn ang="0">
                      <a:pos x="14" y="198"/>
                    </a:cxn>
                    <a:cxn ang="0">
                      <a:pos x="30" y="209"/>
                    </a:cxn>
                    <a:cxn ang="0">
                      <a:pos x="52" y="212"/>
                    </a:cxn>
                    <a:cxn ang="0">
                      <a:pos x="61" y="212"/>
                    </a:cxn>
                    <a:cxn ang="0">
                      <a:pos x="78" y="207"/>
                    </a:cxn>
                    <a:cxn ang="0">
                      <a:pos x="177" y="258"/>
                    </a:cxn>
                    <a:cxn ang="0">
                      <a:pos x="175" y="267"/>
                    </a:cxn>
                    <a:cxn ang="0">
                      <a:pos x="177" y="278"/>
                    </a:cxn>
                    <a:cxn ang="0">
                      <a:pos x="184" y="296"/>
                    </a:cxn>
                    <a:cxn ang="0">
                      <a:pos x="199" y="310"/>
                    </a:cxn>
                    <a:cxn ang="0">
                      <a:pos x="219" y="318"/>
                    </a:cxn>
                    <a:cxn ang="0">
                      <a:pos x="230" y="319"/>
                    </a:cxn>
                    <a:cxn ang="0">
                      <a:pos x="250" y="316"/>
                    </a:cxn>
                    <a:cxn ang="0">
                      <a:pos x="266" y="303"/>
                    </a:cxn>
                    <a:cxn ang="0">
                      <a:pos x="277" y="287"/>
                    </a:cxn>
                    <a:cxn ang="0">
                      <a:pos x="282" y="267"/>
                    </a:cxn>
                    <a:cxn ang="0">
                      <a:pos x="281" y="256"/>
                    </a:cxn>
                    <a:cxn ang="0">
                      <a:pos x="273" y="236"/>
                    </a:cxn>
                    <a:cxn ang="0">
                      <a:pos x="259" y="221"/>
                    </a:cxn>
                    <a:cxn ang="0">
                      <a:pos x="239" y="214"/>
                    </a:cxn>
                    <a:cxn ang="0">
                      <a:pos x="230" y="212"/>
                    </a:cxn>
                  </a:cxnLst>
                  <a:rect l="0" t="0" r="r" b="b"/>
                  <a:pathLst>
                    <a:path w="282" h="319">
                      <a:moveTo>
                        <a:pt x="230" y="212"/>
                      </a:moveTo>
                      <a:lnTo>
                        <a:pt x="230" y="212"/>
                      </a:lnTo>
                      <a:lnTo>
                        <a:pt x="221" y="214"/>
                      </a:lnTo>
                      <a:lnTo>
                        <a:pt x="212" y="216"/>
                      </a:lnTo>
                      <a:lnTo>
                        <a:pt x="204" y="220"/>
                      </a:lnTo>
                      <a:lnTo>
                        <a:pt x="197" y="223"/>
                      </a:lnTo>
                      <a:lnTo>
                        <a:pt x="105" y="169"/>
                      </a:lnTo>
                      <a:lnTo>
                        <a:pt x="105" y="169"/>
                      </a:lnTo>
                      <a:lnTo>
                        <a:pt x="105" y="160"/>
                      </a:lnTo>
                      <a:lnTo>
                        <a:pt x="105" y="160"/>
                      </a:lnTo>
                      <a:lnTo>
                        <a:pt x="105" y="151"/>
                      </a:lnTo>
                      <a:lnTo>
                        <a:pt x="197" y="96"/>
                      </a:lnTo>
                      <a:lnTo>
                        <a:pt x="197" y="96"/>
                      </a:lnTo>
                      <a:lnTo>
                        <a:pt x="204" y="100"/>
                      </a:lnTo>
                      <a:lnTo>
                        <a:pt x="212" y="104"/>
                      </a:lnTo>
                      <a:lnTo>
                        <a:pt x="221" y="105"/>
                      </a:lnTo>
                      <a:lnTo>
                        <a:pt x="230" y="107"/>
                      </a:lnTo>
                      <a:lnTo>
                        <a:pt x="230" y="107"/>
                      </a:lnTo>
                      <a:lnTo>
                        <a:pt x="239" y="105"/>
                      </a:lnTo>
                      <a:lnTo>
                        <a:pt x="250" y="102"/>
                      </a:lnTo>
                      <a:lnTo>
                        <a:pt x="259" y="98"/>
                      </a:lnTo>
                      <a:lnTo>
                        <a:pt x="266" y="91"/>
                      </a:lnTo>
                      <a:lnTo>
                        <a:pt x="273" y="84"/>
                      </a:lnTo>
                      <a:lnTo>
                        <a:pt x="277" y="75"/>
                      </a:lnTo>
                      <a:lnTo>
                        <a:pt x="281" y="64"/>
                      </a:lnTo>
                      <a:lnTo>
                        <a:pt x="282" y="53"/>
                      </a:lnTo>
                      <a:lnTo>
                        <a:pt x="282" y="53"/>
                      </a:lnTo>
                      <a:lnTo>
                        <a:pt x="281" y="44"/>
                      </a:lnTo>
                      <a:lnTo>
                        <a:pt x="277" y="33"/>
                      </a:lnTo>
                      <a:lnTo>
                        <a:pt x="273" y="24"/>
                      </a:lnTo>
                      <a:lnTo>
                        <a:pt x="266" y="17"/>
                      </a:lnTo>
                      <a:lnTo>
                        <a:pt x="259" y="9"/>
                      </a:lnTo>
                      <a:lnTo>
                        <a:pt x="250" y="4"/>
                      </a:lnTo>
                      <a:lnTo>
                        <a:pt x="239" y="2"/>
                      </a:lnTo>
                      <a:lnTo>
                        <a:pt x="230" y="0"/>
                      </a:lnTo>
                      <a:lnTo>
                        <a:pt x="230" y="0"/>
                      </a:lnTo>
                      <a:lnTo>
                        <a:pt x="219" y="2"/>
                      </a:lnTo>
                      <a:lnTo>
                        <a:pt x="208" y="4"/>
                      </a:lnTo>
                      <a:lnTo>
                        <a:pt x="199" y="9"/>
                      </a:lnTo>
                      <a:lnTo>
                        <a:pt x="192" y="17"/>
                      </a:lnTo>
                      <a:lnTo>
                        <a:pt x="184" y="24"/>
                      </a:lnTo>
                      <a:lnTo>
                        <a:pt x="181" y="33"/>
                      </a:lnTo>
                      <a:lnTo>
                        <a:pt x="177" y="44"/>
                      </a:lnTo>
                      <a:lnTo>
                        <a:pt x="175" y="53"/>
                      </a:lnTo>
                      <a:lnTo>
                        <a:pt x="175" y="53"/>
                      </a:lnTo>
                      <a:lnTo>
                        <a:pt x="177" y="62"/>
                      </a:lnTo>
                      <a:lnTo>
                        <a:pt x="85" y="118"/>
                      </a:lnTo>
                      <a:lnTo>
                        <a:pt x="85" y="118"/>
                      </a:lnTo>
                      <a:lnTo>
                        <a:pt x="78" y="113"/>
                      </a:lnTo>
                      <a:lnTo>
                        <a:pt x="68" y="109"/>
                      </a:lnTo>
                      <a:lnTo>
                        <a:pt x="61" y="107"/>
                      </a:lnTo>
                      <a:lnTo>
                        <a:pt x="52" y="107"/>
                      </a:lnTo>
                      <a:lnTo>
                        <a:pt x="52" y="107"/>
                      </a:lnTo>
                      <a:lnTo>
                        <a:pt x="41" y="107"/>
                      </a:lnTo>
                      <a:lnTo>
                        <a:pt x="30" y="111"/>
                      </a:lnTo>
                      <a:lnTo>
                        <a:pt x="23" y="116"/>
                      </a:lnTo>
                      <a:lnTo>
                        <a:pt x="14" y="122"/>
                      </a:lnTo>
                      <a:lnTo>
                        <a:pt x="9" y="131"/>
                      </a:lnTo>
                      <a:lnTo>
                        <a:pt x="3" y="140"/>
                      </a:lnTo>
                      <a:lnTo>
                        <a:pt x="0" y="149"/>
                      </a:lnTo>
                      <a:lnTo>
                        <a:pt x="0" y="160"/>
                      </a:lnTo>
                      <a:lnTo>
                        <a:pt x="0" y="160"/>
                      </a:lnTo>
                      <a:lnTo>
                        <a:pt x="0" y="171"/>
                      </a:lnTo>
                      <a:lnTo>
                        <a:pt x="3" y="180"/>
                      </a:lnTo>
                      <a:lnTo>
                        <a:pt x="9" y="189"/>
                      </a:lnTo>
                      <a:lnTo>
                        <a:pt x="14" y="198"/>
                      </a:lnTo>
                      <a:lnTo>
                        <a:pt x="23" y="203"/>
                      </a:lnTo>
                      <a:lnTo>
                        <a:pt x="30" y="209"/>
                      </a:lnTo>
                      <a:lnTo>
                        <a:pt x="41" y="212"/>
                      </a:lnTo>
                      <a:lnTo>
                        <a:pt x="52" y="212"/>
                      </a:lnTo>
                      <a:lnTo>
                        <a:pt x="52" y="212"/>
                      </a:lnTo>
                      <a:lnTo>
                        <a:pt x="61" y="212"/>
                      </a:lnTo>
                      <a:lnTo>
                        <a:pt x="68" y="211"/>
                      </a:lnTo>
                      <a:lnTo>
                        <a:pt x="78" y="207"/>
                      </a:lnTo>
                      <a:lnTo>
                        <a:pt x="85" y="202"/>
                      </a:lnTo>
                      <a:lnTo>
                        <a:pt x="177" y="258"/>
                      </a:lnTo>
                      <a:lnTo>
                        <a:pt x="177" y="258"/>
                      </a:lnTo>
                      <a:lnTo>
                        <a:pt x="175" y="267"/>
                      </a:lnTo>
                      <a:lnTo>
                        <a:pt x="175" y="267"/>
                      </a:lnTo>
                      <a:lnTo>
                        <a:pt x="177" y="278"/>
                      </a:lnTo>
                      <a:lnTo>
                        <a:pt x="181" y="287"/>
                      </a:lnTo>
                      <a:lnTo>
                        <a:pt x="184" y="296"/>
                      </a:lnTo>
                      <a:lnTo>
                        <a:pt x="192" y="303"/>
                      </a:lnTo>
                      <a:lnTo>
                        <a:pt x="199" y="310"/>
                      </a:lnTo>
                      <a:lnTo>
                        <a:pt x="208" y="316"/>
                      </a:lnTo>
                      <a:lnTo>
                        <a:pt x="219" y="318"/>
                      </a:lnTo>
                      <a:lnTo>
                        <a:pt x="230" y="319"/>
                      </a:lnTo>
                      <a:lnTo>
                        <a:pt x="230" y="319"/>
                      </a:lnTo>
                      <a:lnTo>
                        <a:pt x="239" y="318"/>
                      </a:lnTo>
                      <a:lnTo>
                        <a:pt x="250" y="316"/>
                      </a:lnTo>
                      <a:lnTo>
                        <a:pt x="259" y="310"/>
                      </a:lnTo>
                      <a:lnTo>
                        <a:pt x="266" y="303"/>
                      </a:lnTo>
                      <a:lnTo>
                        <a:pt x="273" y="296"/>
                      </a:lnTo>
                      <a:lnTo>
                        <a:pt x="277" y="287"/>
                      </a:lnTo>
                      <a:lnTo>
                        <a:pt x="281" y="278"/>
                      </a:lnTo>
                      <a:lnTo>
                        <a:pt x="282" y="267"/>
                      </a:lnTo>
                      <a:lnTo>
                        <a:pt x="282" y="267"/>
                      </a:lnTo>
                      <a:lnTo>
                        <a:pt x="281" y="256"/>
                      </a:lnTo>
                      <a:lnTo>
                        <a:pt x="277" y="245"/>
                      </a:lnTo>
                      <a:lnTo>
                        <a:pt x="273" y="236"/>
                      </a:lnTo>
                      <a:lnTo>
                        <a:pt x="266" y="229"/>
                      </a:lnTo>
                      <a:lnTo>
                        <a:pt x="259" y="221"/>
                      </a:lnTo>
                      <a:lnTo>
                        <a:pt x="250" y="218"/>
                      </a:lnTo>
                      <a:lnTo>
                        <a:pt x="239" y="214"/>
                      </a:lnTo>
                      <a:lnTo>
                        <a:pt x="230" y="212"/>
                      </a:lnTo>
                      <a:lnTo>
                        <a:pt x="230" y="2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7" name="Group 86"/>
            <p:cNvGrpSpPr/>
            <p:nvPr/>
          </p:nvGrpSpPr>
          <p:grpSpPr>
            <a:xfrm>
              <a:off x="498" y="7094"/>
              <a:ext cx="7448" cy="1721"/>
              <a:chOff x="238046" y="3142061"/>
              <a:chExt cx="3546546" cy="821936"/>
            </a:xfrm>
          </p:grpSpPr>
          <p:sp>
            <p:nvSpPr>
              <p:cNvPr id="42" name="Rectangle 26"/>
              <p:cNvSpPr/>
              <p:nvPr/>
            </p:nvSpPr>
            <p:spPr>
              <a:xfrm>
                <a:off x="238046" y="3142061"/>
                <a:ext cx="636196" cy="636164"/>
              </a:xfrm>
              <a:prstGeom prst="rect">
                <a:avLst/>
              </a:prstGeom>
              <a:solidFill>
                <a:srgbClr val="B9C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43" name="Group 67"/>
              <p:cNvGrpSpPr/>
              <p:nvPr/>
            </p:nvGrpSpPr>
            <p:grpSpPr>
              <a:xfrm>
                <a:off x="289841" y="3378951"/>
                <a:ext cx="3494751" cy="585046"/>
                <a:chOff x="-1697721" y="3879017"/>
                <a:chExt cx="3494751" cy="585046"/>
              </a:xfrm>
              <a:solidFill>
                <a:schemeClr val="bg1"/>
              </a:solidFill>
            </p:grpSpPr>
            <p:sp>
              <p:nvSpPr>
                <p:cNvPr id="44" name="Freeform 19"/>
                <p:cNvSpPr/>
                <p:nvPr/>
              </p:nvSpPr>
              <p:spPr bwMode="auto">
                <a:xfrm>
                  <a:off x="-1697721" y="3879017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45" name="Freeform 20"/>
                <p:cNvSpPr/>
                <p:nvPr/>
              </p:nvSpPr>
              <p:spPr bwMode="auto">
                <a:xfrm>
                  <a:off x="-1424675" y="3883033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46" name="Freeform 21"/>
                <p:cNvSpPr/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1" name="组合 10"/>
          <p:cNvGrpSpPr/>
          <p:nvPr/>
        </p:nvGrpSpPr>
        <p:grpSpPr>
          <a:xfrm>
            <a:off x="0" y="221920"/>
            <a:ext cx="9433560" cy="952500"/>
            <a:chOff x="0" y="392"/>
            <a:chExt cx="14856" cy="1500"/>
          </a:xfrm>
        </p:grpSpPr>
        <p:sp>
          <p:nvSpPr>
            <p:cNvPr id="14" name="矩形 1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70" y="593"/>
              <a:ext cx="1328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000" b="1" kern="0" spc="600" dirty="0">
                  <a:solidFill>
                    <a:srgbClr val="2839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研究内容</a:t>
              </a:r>
              <a:r>
                <a:rPr lang="en-US" altLang="zh-CN" sz="2000" b="1" kern="0" spc="600" dirty="0">
                  <a:solidFill>
                    <a:srgbClr val="2839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  <a:r>
                <a:rPr lang="zh-CN" altLang="en-US" sz="2000" b="1" kern="0" spc="600" dirty="0">
                  <a:solidFill>
                    <a:srgbClr val="2839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：基于体素空间变换的</a:t>
              </a:r>
              <a:r>
                <a:rPr lang="en-US" altLang="zh-CN" sz="2000" b="1" kern="0" spc="600" dirty="0">
                  <a:solidFill>
                    <a:srgbClr val="2839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DTI</a:t>
              </a:r>
              <a:r>
                <a:rPr lang="zh-CN" altLang="en-US" sz="2000" b="1" kern="0" spc="600" dirty="0">
                  <a:solidFill>
                    <a:srgbClr val="2839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图像鲁棒水印算法</a:t>
              </a:r>
              <a:endPara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2" name="Rectangle 30"/>
          <p:cNvSpPr/>
          <p:nvPr/>
        </p:nvSpPr>
        <p:spPr>
          <a:xfrm>
            <a:off x="737721" y="427673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提出方法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4" name="Rectangle 29"/>
          <p:cNvSpPr/>
          <p:nvPr/>
        </p:nvSpPr>
        <p:spPr>
          <a:xfrm>
            <a:off x="2130640" y="4117340"/>
            <a:ext cx="8784902" cy="16988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提出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体素空间变换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，把</a:t>
            </a:r>
            <a:r>
              <a:rPr lang="en-US" altLang="zh-CN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数据从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流形空间变换到欧几里得空间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中进行处理。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微软雅黑" panose="020B0503020204020204" pitchFamily="34" charset="-122"/>
              <a:cs typeface="Open Sans Light" pitchFamily="34" charset="0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水印信息被嵌入到体素变换的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特征值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中，不改变体素的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特征向量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，保证了纤维方向预测的准确性。</a:t>
            </a:r>
            <a:endParaRPr lang="zh-CN" altLang="en-US" kern="0" dirty="0">
              <a:solidFill>
                <a:srgbClr val="4B58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1400" kern="0" dirty="0">
              <a:solidFill>
                <a:srgbClr val="4B58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1397000" cy="952500"/>
            <a:chOff x="0" y="392"/>
            <a:chExt cx="2200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909" y="699"/>
              <a:ext cx="291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 sz="32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2" name="圆角矩形 18"/>
          <p:cNvSpPr/>
          <p:nvPr/>
        </p:nvSpPr>
        <p:spPr>
          <a:xfrm>
            <a:off x="233676" y="2533202"/>
            <a:ext cx="1755699" cy="1738364"/>
          </a:xfrm>
          <a:prstGeom prst="roundRect">
            <a:avLst>
              <a:gd name="adj" fmla="val 4378"/>
            </a:avLst>
          </a:prstGeom>
          <a:solidFill>
            <a:srgbClr val="4472C4"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圆角矩形 22"/>
          <p:cNvSpPr/>
          <p:nvPr/>
        </p:nvSpPr>
        <p:spPr>
          <a:xfrm>
            <a:off x="2948916" y="1057710"/>
            <a:ext cx="7593036" cy="5091372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marL="342900" indent="-342900" defTabSz="91376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图像中的扩散张量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进行对角化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，使其从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3×3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的对称正定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流形空间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欧几里得空间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，并得到正的实数值的特征值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及其对应的特征向量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其次，通过深度神经网络把水印信息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特征值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中，并得到含水印信息的特征值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S*,S*=</a:t>
            </a:r>
            <a:r>
              <a:rPr lang="en-US" altLang="zh-CN" i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(S,M),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是水印嵌入函数。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然后，通过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的逆变换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把含水印信息的特征值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S’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变换为含水印信息的扩散张量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D*,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D*=E×S*×E</a:t>
            </a:r>
            <a:r>
              <a:rPr lang="en-US" altLang="zh-CN" baseline="30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最后，把含水印信息的扩散张量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D*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输入神经网络得到解码的水印信息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M*,M*=E</a:t>
            </a:r>
            <a:r>
              <a:rPr lang="en-US" altLang="zh-CN" baseline="-25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(D*),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是水印提取函数。</a:t>
            </a:r>
            <a:endParaRPr lang="en-US" altLang="zh-CN" baseline="-25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1397000" cy="952500"/>
            <a:chOff x="0" y="392"/>
            <a:chExt cx="2200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909" y="699"/>
              <a:ext cx="291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 sz="32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6" name="圆角矩形 22"/>
          <p:cNvSpPr/>
          <p:nvPr/>
        </p:nvSpPr>
        <p:spPr>
          <a:xfrm>
            <a:off x="397192" y="1861173"/>
            <a:ext cx="5364566" cy="4526658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20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主要阶段：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水印嵌入阶段：水印嵌入网络生成含水印图；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噪声攻击阶段：攻击网络对含水印图进行攻击，生成噪声图；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水印提取阶段：水印提取网络从噪声图中提取水印；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生成对抗阶段：生成对抗网络提高含水印图与原图的视觉相似度；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54452" y="1169462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25307" y="1192336"/>
              <a:ext cx="1160282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整体架构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90" y="1846908"/>
            <a:ext cx="5197248" cy="385607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123075" y="5640457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水印算法框架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99454" y="1201214"/>
              <a:ext cx="1537480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水印嵌入网络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圆角矩形 22"/>
          <p:cNvSpPr/>
          <p:nvPr/>
        </p:nvSpPr>
        <p:spPr>
          <a:xfrm>
            <a:off x="646070" y="2097309"/>
            <a:ext cx="5364566" cy="3573704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20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算法要点：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采用级联的通道注意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空洞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残差密集块提取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多尺度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的特征（细微特征不易提取，下采样问题）；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初级特征（具体细节）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高级特征（抽象语义）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融合以提高编码图像的可视质量；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基于香农的信息论定理中关于冗余和信息传输的原则，在初级特征和高级特征中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的嵌入水印信息；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02539" y="5673428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水印嵌入网络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414" y="1350783"/>
            <a:ext cx="3923424" cy="4145285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99454" y="1201214"/>
              <a:ext cx="1537480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水印嵌入网络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85848" y="5404408"/>
            <a:ext cx="3788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3-7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通道注意空洞残差密集块（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CADRDB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85" y="2019074"/>
            <a:ext cx="4905949" cy="328898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67" y="2019073"/>
            <a:ext cx="5151248" cy="3288989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265756" y="5404408"/>
            <a:ext cx="4246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3-8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通道注意空洞残差密集嵌入块（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CADRDEB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99454" y="1201214"/>
              <a:ext cx="1537480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噪声攻击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圆角矩形 22"/>
          <p:cNvSpPr/>
          <p:nvPr/>
        </p:nvSpPr>
        <p:spPr>
          <a:xfrm>
            <a:off x="277717" y="2665149"/>
            <a:ext cx="3444416" cy="2267805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20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攻击网络：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ct val="20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通过对水印图像施加不同的攻击，让神经网络进行学习，以此提高算法的鲁棒性。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65" y="1931022"/>
            <a:ext cx="6943891" cy="3305849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7391651" y="5318381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3-9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噪声攻击示意图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7694908" y="0"/>
            <a:ext cx="4497091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775864" y="0"/>
            <a:ext cx="3404509" cy="6858000"/>
          </a:xfrm>
          <a:prstGeom prst="rect">
            <a:avLst/>
          </a:prstGeom>
          <a:solidFill>
            <a:schemeClr val="accent5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grpSp>
        <p:nvGrpSpPr>
          <p:cNvPr id="23" name="Group 283"/>
          <p:cNvGrpSpPr/>
          <p:nvPr/>
        </p:nvGrpSpPr>
        <p:grpSpPr>
          <a:xfrm>
            <a:off x="1585532" y="1442103"/>
            <a:ext cx="5324539" cy="3533466"/>
            <a:chOff x="6841794" y="1119740"/>
            <a:chExt cx="4375691" cy="2903792"/>
          </a:xfrm>
        </p:grpSpPr>
        <p:sp>
          <p:nvSpPr>
            <p:cNvPr id="24" name="Diamond 286"/>
            <p:cNvSpPr/>
            <p:nvPr/>
          </p:nvSpPr>
          <p:spPr>
            <a:xfrm>
              <a:off x="6849226" y="3399183"/>
              <a:ext cx="624349" cy="624349"/>
            </a:xfrm>
            <a:prstGeom prst="diamond">
              <a:avLst/>
            </a:prstGeom>
            <a:solidFill>
              <a:srgbClr val="1D5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04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8" name="TextBox 300"/>
            <p:cNvSpPr txBox="1"/>
            <p:nvPr/>
          </p:nvSpPr>
          <p:spPr>
            <a:xfrm>
              <a:off x="7254911" y="2803242"/>
              <a:ext cx="3962574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b="1" spc="600" dirty="0">
                  <a:solidFill>
                    <a:srgbClr val="127E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研究内容</a:t>
              </a:r>
              <a:endParaRPr lang="zh-CN" altLang="en-US" sz="2400" b="1" spc="600" dirty="0">
                <a:solidFill>
                  <a:srgbClr val="127E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" name="Diamond 288"/>
            <p:cNvSpPr/>
            <p:nvPr/>
          </p:nvSpPr>
          <p:spPr>
            <a:xfrm>
              <a:off x="6849226" y="2639544"/>
              <a:ext cx="624349" cy="624349"/>
            </a:xfrm>
            <a:prstGeom prst="diamond">
              <a:avLst/>
            </a:prstGeom>
            <a:solidFill>
              <a:srgbClr val="127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03</a:t>
              </a:r>
              <a:endPara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6" name="TextBox 298"/>
            <p:cNvSpPr txBox="1"/>
            <p:nvPr/>
          </p:nvSpPr>
          <p:spPr>
            <a:xfrm>
              <a:off x="7254910" y="3559366"/>
              <a:ext cx="3962575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b="1" spc="600" dirty="0">
                  <a:solidFill>
                    <a:srgbClr val="1D5CB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总结与展望</a:t>
              </a:r>
              <a:endParaRPr lang="zh-CN" altLang="en-US" sz="2400" b="1" spc="600" dirty="0">
                <a:solidFill>
                  <a:srgbClr val="1D5CB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8" name="Diamond 290"/>
            <p:cNvSpPr/>
            <p:nvPr/>
          </p:nvSpPr>
          <p:spPr>
            <a:xfrm>
              <a:off x="6849226" y="1878935"/>
              <a:ext cx="624349" cy="624349"/>
            </a:xfrm>
            <a:prstGeom prst="diamond">
              <a:avLst/>
            </a:prstGeom>
            <a:solidFill>
              <a:srgbClr val="0392F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02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4" name="TextBox 296"/>
            <p:cNvSpPr txBox="1"/>
            <p:nvPr/>
          </p:nvSpPr>
          <p:spPr>
            <a:xfrm>
              <a:off x="7254910" y="2046707"/>
              <a:ext cx="3962574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b="1" spc="600" dirty="0">
                  <a:solidFill>
                    <a:srgbClr val="0392F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国内外研究现状</a:t>
              </a:r>
              <a:endParaRPr lang="zh-CN" altLang="en-US" sz="2400" b="1" spc="600" dirty="0">
                <a:solidFill>
                  <a:srgbClr val="0392F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0" name="Diamond 292"/>
            <p:cNvSpPr/>
            <p:nvPr/>
          </p:nvSpPr>
          <p:spPr>
            <a:xfrm>
              <a:off x="6841794" y="1119740"/>
              <a:ext cx="624349" cy="624349"/>
            </a:xfrm>
            <a:prstGeom prst="diamond">
              <a:avLst/>
            </a:prstGeom>
            <a:solidFill>
              <a:srgbClr val="5EB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01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2" name="TextBox 294"/>
            <p:cNvSpPr txBox="1"/>
            <p:nvPr/>
          </p:nvSpPr>
          <p:spPr>
            <a:xfrm>
              <a:off x="7224639" y="1279482"/>
              <a:ext cx="3962574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b="1" spc="600" dirty="0">
                  <a:solidFill>
                    <a:srgbClr val="5EB4E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研究背景及意义</a:t>
              </a:r>
              <a:endParaRPr lang="zh-CN" altLang="en-US" sz="2400" b="1" spc="600" dirty="0">
                <a:solidFill>
                  <a:srgbClr val="5EB4E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365511" y="1156923"/>
            <a:ext cx="3657983" cy="1603938"/>
            <a:chOff x="7498080" y="2702560"/>
            <a:chExt cx="4043680" cy="1737360"/>
          </a:xfrm>
        </p:grpSpPr>
        <p:sp>
          <p:nvSpPr>
            <p:cNvPr id="8" name="矩形 7"/>
            <p:cNvSpPr/>
            <p:nvPr/>
          </p:nvSpPr>
          <p:spPr>
            <a:xfrm>
              <a:off x="7498080" y="2702560"/>
              <a:ext cx="3759200" cy="1452880"/>
            </a:xfrm>
            <a:prstGeom prst="rect">
              <a:avLst/>
            </a:prstGeom>
            <a:solidFill>
              <a:srgbClr val="174994">
                <a:alpha val="40000"/>
              </a:srgb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造字工房力黑（非商用）常规体" pitchFamily="50" charset="-122"/>
                <a:cs typeface="Times New Roman" panose="02020603050405020304" pitchFamily="18" charset="0"/>
                <a:sym typeface="Agency FB" panose="020B0503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754360" y="3652520"/>
              <a:ext cx="787400" cy="787400"/>
            </a:xfrm>
            <a:prstGeom prst="rect">
              <a:avLst/>
            </a:prstGeom>
            <a:noFill/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ea typeface="造字工房力黑（非商用）常规体" pitchFamily="50" charset="-122"/>
                <a:cs typeface="Times New Roman" panose="02020603050405020304" pitchFamily="18" charset="0"/>
                <a:sym typeface="Agency FB" panose="020B0503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701048" y="3136611"/>
              <a:ext cx="3353262" cy="633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>
                  <a:solidFill>
                    <a:schemeClr val="bg1"/>
                  </a:solidFill>
                  <a:latin typeface="Arial" panose="020B0604020202020204" pitchFamily="34" charset="0"/>
                  <a:ea typeface="造字工房力黑（非商用）常规体" pitchFamily="50" charset="-122"/>
                  <a:cs typeface="Arial" panose="020B0604020202020204" pitchFamily="34" charset="0"/>
                  <a:sym typeface="Agency FB" panose="020B0503020202020204" pitchFamily="34" charset="0"/>
                </a:rPr>
                <a:t>CONTENTS</a:t>
              </a:r>
              <a:endParaRPr lang="zh-CN" altLang="en-US" sz="3200" spc="300" dirty="0">
                <a:solidFill>
                  <a:schemeClr val="bg1"/>
                </a:solidFill>
                <a:latin typeface="Arial" panose="020B0604020202020204" pitchFamily="34" charset="0"/>
                <a:ea typeface="造字工房力黑（非商用）常规体" pitchFamily="50" charset="-122"/>
                <a:cs typeface="Arial" panose="020B0604020202020204" pitchFamily="34" charset="0"/>
                <a:sym typeface="Agency FB" panose="020B0503020202020204" pitchFamily="34" charset="0"/>
              </a:endParaRPr>
            </a:p>
          </p:txBody>
        </p:sp>
      </p:grpSp>
      <p:sp>
        <p:nvSpPr>
          <p:cNvPr id="12" name="TextBox 298"/>
          <p:cNvSpPr txBox="1"/>
          <p:nvPr/>
        </p:nvSpPr>
        <p:spPr>
          <a:xfrm>
            <a:off x="2088232" y="5340891"/>
            <a:ext cx="4821841" cy="3698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2400" b="1" spc="600" dirty="0">
                <a:solidFill>
                  <a:srgbClr val="28399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科研成果</a:t>
            </a:r>
            <a:endParaRPr lang="zh-CN" altLang="en-US" sz="2400" b="1" spc="600" dirty="0">
              <a:solidFill>
                <a:srgbClr val="28399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3" name="Diamond 286"/>
          <p:cNvSpPr/>
          <p:nvPr/>
        </p:nvSpPr>
        <p:spPr>
          <a:xfrm>
            <a:off x="1594577" y="5141376"/>
            <a:ext cx="759736" cy="759736"/>
          </a:xfrm>
          <a:prstGeom prst="diamond">
            <a:avLst/>
          </a:prstGeom>
          <a:solidFill>
            <a:srgbClr val="2839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05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pic>
        <p:nvPicPr>
          <p:cNvPr id="11" name="图片 10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332677" y="14324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99454" y="1201214"/>
              <a:ext cx="1537480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水印提取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圆角矩形 22"/>
          <p:cNvSpPr/>
          <p:nvPr/>
        </p:nvSpPr>
        <p:spPr>
          <a:xfrm>
            <a:off x="449238" y="1969794"/>
            <a:ext cx="3444416" cy="3961945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20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算法要点：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采用级联的混合空洞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最大池化块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提取多尺度的特征（关注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显著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特征，忽略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无用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特征）；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通过混合空洞全局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平均池化块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进行特征融合（获取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全局上下文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关系）；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934218" y="55518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水印提取网络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1" y="1713701"/>
            <a:ext cx="7554399" cy="3718864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99454" y="1201214"/>
              <a:ext cx="1537480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生成对抗网络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圆角矩形 22"/>
          <p:cNvSpPr/>
          <p:nvPr/>
        </p:nvSpPr>
        <p:spPr>
          <a:xfrm>
            <a:off x="1654098" y="1957407"/>
            <a:ext cx="8972286" cy="2267805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20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算法介绍：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ct val="20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生成式对抗学习机制被用于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提高模型的不可感知性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。其实现方法是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引入鉴别器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，使其与生成器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相互博弈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，以此提高编码图像的可视质量。其中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PatchGAN</a:t>
            </a:r>
            <a:r>
              <a:rPr lang="en-US" altLang="zh-CN" baseline="30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被引入作为鉴别网络。对抗损失函数的定义如公式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3-2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所示。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3172826" y="4455797"/>
          <a:ext cx="4945373" cy="93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2" imgW="3835400" imgH="609600" progId="Equation.DSMT4">
                  <p:embed/>
                </p:oleObj>
              </mc:Choice>
              <mc:Fallback>
                <p:oleObj name="Equation" r:id="rId2" imgW="3835400" imgH="6096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2826" y="4455797"/>
                        <a:ext cx="4945373" cy="931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8779858" y="4685622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公式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80126" y="5679791"/>
            <a:ext cx="10738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[6] Phillip Isola, Jun-Yan Zhu,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Tinghui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Zhou, and Alexei A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Efros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Image-to-image translation with conditional adversarial networks. In Proceedings of the IEEE conference on computer vision and pattern recognition, pages 1125–1134, 2017.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737205" y="5553055"/>
            <a:ext cx="10616595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38" name="矩形 37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99454" y="1201214"/>
              <a:ext cx="1537480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评价指标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240497" y="2550216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公式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3-3)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229008" y="1853761"/>
            <a:ext cx="646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比特位准确率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(BA)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衡量解码的水印与原始水印的误差程度。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3803227" y="2368294"/>
          <a:ext cx="1815740" cy="764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3" imgW="1447800" imgH="609600" progId="Equation.DSMT4">
                  <p:embed/>
                </p:oleObj>
              </mc:Choice>
              <mc:Fallback>
                <p:oleObj name="Equation" r:id="rId3" imgW="1447800" imgH="609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227" y="2368294"/>
                        <a:ext cx="1815740" cy="7645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2229008" y="3395554"/>
            <a:ext cx="747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峰值信噪比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(PSNR)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衡量图像的失真程度，是目前最常见的评价标准。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3356975" y="3884235"/>
          <a:ext cx="2916452" cy="590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5" imgW="2209800" imgH="444500" progId="Equation.DSMT4">
                  <p:embed/>
                </p:oleObj>
              </mc:Choice>
              <mc:Fallback>
                <p:oleObj name="Equation" r:id="rId5" imgW="2209800" imgH="4445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975" y="3884235"/>
                        <a:ext cx="2916452" cy="5908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8240498" y="3917649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公式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3-4)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3356975" y="4591326"/>
          <a:ext cx="2182983" cy="59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7" imgW="1790700" imgH="482600" progId="Equation.DSMT4">
                  <p:embed/>
                </p:oleObj>
              </mc:Choice>
              <mc:Fallback>
                <p:oleObj name="Equation" r:id="rId7" imgW="1790700" imgH="4826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975" y="4591326"/>
                        <a:ext cx="2182983" cy="5921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8209151" y="4672588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公式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3-5)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9278" y="5675079"/>
            <a:ext cx="3340100" cy="60325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8296603" y="5911076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公式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3-6)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171446" y="5156137"/>
            <a:ext cx="9813408" cy="458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0" fontAlgn="base" hangingPunct="0">
              <a:lnSpc>
                <a:spcPct val="150000"/>
              </a:lnSpc>
              <a:buFont typeface="Wingdings" panose="05000000000000000000" charset="0"/>
              <a:buNone/>
              <a:defRPr/>
            </a:pPr>
            <a:r>
              <a:rPr lang="zh-CN" altLang="en-US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结构相似性方法SSIM：</a:t>
            </a: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考虑人眼的视觉识别感知特性，其评价结果与人的主观感受相同。</a:t>
            </a:r>
            <a:endParaRPr lang="zh-CN" altLang="en-US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99454" y="1201214"/>
              <a:ext cx="1537480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评价指标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8489969" y="2305257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公式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3-7)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03391" y="1614283"/>
            <a:ext cx="678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平均弥散率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(MD)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反映水分子的整体弥散水平和弥散阻力情况。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603391" y="3218146"/>
            <a:ext cx="757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各向异性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(FA)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衡量组织内水分子各向异性部分占整个弥散张量的比例。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489968" y="4049413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公式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3-8)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568312" y="5575821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公式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3-9)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4168859" y="2347849"/>
          <a:ext cx="1540944" cy="52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3" imgW="1155700" imgH="393700" progId="Equation.DSMT4">
                  <p:embed/>
                </p:oleObj>
              </mc:Choice>
              <mc:Fallback>
                <p:oleObj name="Equation" r:id="rId3" imgW="1155700" imgH="3937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859" y="2347849"/>
                        <a:ext cx="1540944" cy="5221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3662361" y="3945905"/>
          <a:ext cx="3637190" cy="622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5" imgW="3175000" imgH="546100" progId="Equation.DSMT4">
                  <p:embed/>
                </p:oleObj>
              </mc:Choice>
              <mc:Fallback>
                <p:oleObj name="Equation" r:id="rId5" imgW="3175000" imgH="5461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2361" y="3945905"/>
                        <a:ext cx="3637190" cy="6225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文本框 56"/>
          <p:cNvSpPr txBox="1"/>
          <p:nvPr/>
        </p:nvSpPr>
        <p:spPr>
          <a:xfrm>
            <a:off x="2427605" y="4885315"/>
            <a:ext cx="869611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altLang="en-US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主轴方向偏转夹角</a:t>
            </a:r>
            <a:r>
              <a:rPr lang="en-US" altLang="zh-CN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</a:t>
            </a:r>
            <a:r>
              <a:rPr lang="en-US" altLang="zh-CN" b="1" spc="1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AC</a:t>
            </a:r>
            <a:r>
              <a:rPr lang="zh-CN" altLang="en-US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：</a:t>
            </a: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可以反应纤维走向，是医生进行临床诊断的重要依据。</a:t>
            </a:r>
            <a:endParaRPr lang="zh-CN" altLang="en-US" dirty="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4168859" y="5317401"/>
          <a:ext cx="1690950" cy="67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7" imgW="1155700" imgH="457200" progId="Equation.DSMT4">
                  <p:embed/>
                </p:oleObj>
              </mc:Choice>
              <mc:Fallback>
                <p:oleObj name="Equation" r:id="rId7" imgW="1155700" imgH="4572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859" y="5317401"/>
                        <a:ext cx="1690950" cy="6707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矩形 58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24834" cy="622152"/>
            <a:chOff x="299550" y="1100375"/>
            <a:chExt cx="1771786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220823"/>
              <a:ext cx="1763237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实验结果与分析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21" y="2052795"/>
            <a:ext cx="3846830" cy="2768600"/>
          </a:xfrm>
          <a:prstGeom prst="rect">
            <a:avLst/>
          </a:prstGeom>
        </p:spPr>
      </p:pic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562292" y="2880593"/>
          <a:ext cx="6150635" cy="2306780"/>
        </p:xfrm>
        <a:graphic>
          <a:graphicData uri="http://schemas.openxmlformats.org/drawingml/2006/table">
            <a:tbl>
              <a:tblPr firstRow="1" firstCol="1" bandRow="1"/>
              <a:tblGrid>
                <a:gridCol w="1414675"/>
                <a:gridCol w="1041307"/>
                <a:gridCol w="794604"/>
                <a:gridCol w="732745"/>
                <a:gridCol w="839527"/>
                <a:gridCol w="1151035"/>
                <a:gridCol w="176742"/>
              </a:tblGrid>
              <a:tr h="72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Models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PSNR[dB]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SSIM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 MSE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MD MSE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Cosine Similarity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/>
                </a:tc>
              </a:tr>
              <a:tr h="3962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MA-</a:t>
                      </a:r>
                      <a:r>
                        <a:rPr lang="en-US" sz="1200" kern="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CycleGAN</a:t>
                      </a:r>
                      <a:r>
                        <a:rPr lang="en-US" sz="1200" kern="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[7]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0.0172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0.8401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HiDDeN</a:t>
                      </a:r>
                      <a:r>
                        <a:rPr lang="en-US" sz="1200" kern="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[8]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26.249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u="sng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0.999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0.0033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8.00e-10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u="sng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0.999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Baseline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39.136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0.0007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2.91e-9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0.953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VSTNet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(ours)</a:t>
                      </a:r>
                      <a:endParaRPr lang="zh-CN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47.264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u="sng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0.999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6.92e-11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200" u="sng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0.999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672729" y="2389743"/>
            <a:ext cx="5784416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ctr" defTabSz="913765">
              <a:lnSpc>
                <a:spcPct val="150000"/>
              </a:lnSpc>
              <a:defRPr/>
            </a:pP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 </a:t>
            </a:r>
            <a:r>
              <a: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3‑1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不同对比模型的图像质量和扩散特性的定量比较</a:t>
            </a:r>
            <a:endParaRPr lang="zh-CN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912137" y="4890953"/>
            <a:ext cx="3593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/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 </a:t>
            </a:r>
            <a:r>
              <a: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3‑7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载体图像和编码图像的视觉质量比较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87792" y="1986964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6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不可感知性与扩散特性分析：</a:t>
            </a:r>
            <a:endParaRPr lang="zh-CN" altLang="en-US" sz="16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4608" y="5486800"/>
            <a:ext cx="10986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[7] Benoit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Anctil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-Robitaille, Christian Desrosiers, and Herve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Lombaert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Manifold-aware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cyclegan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for high resolution structural-to-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dti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synthesis. In Computational Diffusion MRI, pages 213–224. Springer, 2021.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717275" y="5363831"/>
            <a:ext cx="10616595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45" name="文本框 44"/>
          <p:cNvSpPr txBox="1"/>
          <p:nvPr/>
        </p:nvSpPr>
        <p:spPr>
          <a:xfrm>
            <a:off x="713233" y="5962987"/>
            <a:ext cx="10917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[8] 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Zhu J R, Kaplan R, Johnson J, Fei-Fei L.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HiDDeN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Hiding Data with Deep Networks[C]// Proceedings of the 2018 European Conference on Computer Vision (ECCV). Cham: Springer, 2018: 657-672.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24834" cy="622152"/>
            <a:chOff x="299550" y="1100375"/>
            <a:chExt cx="1771786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220823"/>
              <a:ext cx="1763237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实验结果与分析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87792" y="198696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6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鲁棒性分析：</a:t>
            </a:r>
            <a:endParaRPr lang="zh-CN" altLang="en-US" sz="16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7192" y="2325518"/>
            <a:ext cx="3839750" cy="3859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285750" algn="just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极端攻击下，如裁剪强度为0.1、像素替换强度为0.9、高斯核宽度为4、旋转角度为45°的情况，所提算法的水印</a:t>
            </a:r>
            <a:r>
              <a:rPr kumimoji="0" lang="zh-CN" altLang="en-US" b="0" i="0" u="none" strike="noStrike" kern="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准确率能达到90%以上</a:t>
            </a:r>
            <a:r>
              <a:rPr kumimoji="0" lang="zh-CN" altLang="en-US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。</a:t>
            </a:r>
            <a:endParaRPr kumimoji="0" lang="en-US" altLang="zh-CN" b="0" i="0" u="none" strike="noStrike" kern="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571500" marR="0" lvl="0" indent="-285750" algn="just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b="0" i="0" u="none" strike="noStrike" kern="0" cap="none" spc="1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在面对旋转</a:t>
            </a:r>
            <a:r>
              <a:rPr kumimoji="0" lang="zh-CN" altLang="en-US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和高斯模糊</a:t>
            </a:r>
            <a:r>
              <a:rPr kumimoji="0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攻击时，水印正确率接近于1，这一</a:t>
            </a:r>
            <a:r>
              <a:rPr kumimoji="0" b="0" i="0" u="none" strike="noStrike" kern="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性能已经能与传统方法竞争</a:t>
            </a:r>
            <a:r>
              <a:rPr kumimoji="0" lang="zh-CN" altLang="en-US" b="0" i="0" u="none" strike="noStrike" kern="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。</a:t>
            </a:r>
            <a:endParaRPr kumimoji="0" lang="zh-CN" altLang="en-US" b="0" i="0" u="none" strike="noStrike" kern="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36" name="图片 3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17" y="1949780"/>
            <a:ext cx="6380166" cy="3627411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607419" y="5577191"/>
            <a:ext cx="5107838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ctr" defTabSz="913765">
              <a:lnSpc>
                <a:spcPct val="150000"/>
              </a:lnSpc>
            </a:pP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 </a:t>
            </a:r>
            <a:r>
              <a: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3‑8 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噪声失真下不同对比模型的鲁棒性比较</a:t>
            </a:r>
            <a:endParaRPr lang="zh-CN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24834" cy="622152"/>
            <a:chOff x="299550" y="1100375"/>
            <a:chExt cx="1771786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220823"/>
              <a:ext cx="1763237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实验结果与分析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87792" y="19869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消融实验分析：</a:t>
            </a:r>
            <a:endParaRPr lang="en-US" altLang="zh-CN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7841" y="2458722"/>
            <a:ext cx="3661816" cy="35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algn="just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zh-CN" altLang="en-US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实验结论</a:t>
            </a:r>
            <a:endParaRPr lang="zh-CN" altLang="en-US" b="1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285750" algn="just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zh-CN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CADRDB</a:t>
            </a: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使模型更加</a:t>
            </a:r>
            <a:r>
              <a:rPr lang="zh-CN" altLang="en-US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关注有效的</a:t>
            </a: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特征进行嵌入和学习，以此提高模型的鲁棒性。</a:t>
            </a:r>
            <a:endParaRPr lang="en-US" altLang="zh-CN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285750" algn="just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zh-CN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HDGAPB</a:t>
            </a: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对提取的特征进行</a:t>
            </a:r>
            <a:r>
              <a:rPr lang="zh-CN" altLang="en-US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全局特征融合（捕获全局上下文关系）</a:t>
            </a: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，以此提高模型的鲁棒性。</a:t>
            </a:r>
            <a:endParaRPr lang="zh-CN" altLang="en-US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32" name="图片 3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10" y="1829485"/>
            <a:ext cx="6776349" cy="3757812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6804931" y="5656855"/>
            <a:ext cx="3611337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ctr" defTabSz="913765">
              <a:lnSpc>
                <a:spcPct val="150000"/>
              </a:lnSpc>
            </a:pP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 </a:t>
            </a:r>
            <a:r>
              <a: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3‑9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不同设置的消融实验结果</a:t>
            </a:r>
            <a:endParaRPr lang="zh-CN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24834" cy="622152"/>
            <a:chOff x="299550" y="1100375"/>
            <a:chExt cx="1771786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220823"/>
              <a:ext cx="1763237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实验结果与分析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87792" y="19869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消融实验分析：</a:t>
            </a:r>
            <a:endParaRPr lang="zh-CN" altLang="en-US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32644" y="2538919"/>
            <a:ext cx="3050540" cy="2197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algn="just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zh-CN" altLang="en-US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实验结论</a:t>
            </a:r>
            <a:endParaRPr lang="en-US" altLang="zh-CN" b="1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285750" algn="just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zh-CN" altLang="en-US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多次嵌入</a:t>
            </a: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可以增加水印信息的</a:t>
            </a:r>
            <a:r>
              <a:rPr lang="zh-CN" altLang="en-US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冗余</a:t>
            </a: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，使模型在遭受更强的攻击时仍然保持较好的鲁棒性。</a:t>
            </a:r>
            <a:endParaRPr lang="zh-CN" altLang="en-US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59509" y="5551847"/>
            <a:ext cx="4108382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ctr" defTabSz="913765">
              <a:lnSpc>
                <a:spcPct val="150000"/>
              </a:lnSpc>
            </a:pP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 </a:t>
            </a:r>
            <a:r>
              <a: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3‑10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zh-CN" altLang="en-US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嵌入过程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的消融实验结果</a:t>
            </a:r>
            <a:endParaRPr lang="zh-CN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6" name="图片 3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187" y="1853760"/>
            <a:ext cx="7097749" cy="354684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96950" y="349555"/>
            <a:ext cx="84366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：基于体素空间变换的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1" name="圆角矩形 22"/>
          <p:cNvSpPr/>
          <p:nvPr/>
        </p:nvSpPr>
        <p:spPr>
          <a:xfrm>
            <a:off x="4229918" y="4388163"/>
            <a:ext cx="4749866" cy="467780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如何提高模型的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不可感知性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62522" y="1387197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为了进一步完善上文所提的算法，我们做了如下思考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：</a:t>
            </a:r>
            <a:endParaRPr lang="zh-CN" altLang="en-US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34" name="圆角矩形 22"/>
          <p:cNvSpPr/>
          <p:nvPr/>
        </p:nvSpPr>
        <p:spPr>
          <a:xfrm>
            <a:off x="4229918" y="2818106"/>
            <a:ext cx="4749866" cy="467780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如何提高模型对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未知噪声攻击的鲁棒性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36479" y="2545903"/>
            <a:ext cx="2598587" cy="2526282"/>
            <a:chOff x="4862681" y="2594954"/>
            <a:chExt cx="2598587" cy="2526282"/>
          </a:xfrm>
        </p:grpSpPr>
        <p:sp>
          <p:nvSpPr>
            <p:cNvPr id="38" name="圆角矩形 19"/>
            <p:cNvSpPr/>
            <p:nvPr/>
          </p:nvSpPr>
          <p:spPr>
            <a:xfrm>
              <a:off x="4862681" y="2884521"/>
              <a:ext cx="2259019" cy="2236715"/>
            </a:xfrm>
            <a:prstGeom prst="ellipse">
              <a:avLst/>
            </a:prstGeom>
            <a:solidFill>
              <a:srgbClr val="4472C4">
                <a:alpha val="39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8" tIns="45719" rIns="91438" bIns="45719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042785" y="2594954"/>
              <a:ext cx="2418483" cy="2515367"/>
              <a:chOff x="4721608" y="1835707"/>
              <a:chExt cx="1879634" cy="1954931"/>
            </a:xfrm>
            <a:solidFill>
              <a:srgbClr val="4472C4">
                <a:alpha val="39000"/>
              </a:srgbClr>
            </a:solidFill>
          </p:grpSpPr>
          <p:sp>
            <p:nvSpPr>
              <p:cNvPr id="44" name="圆角矩形 19"/>
              <p:cNvSpPr/>
              <p:nvPr/>
            </p:nvSpPr>
            <p:spPr>
              <a:xfrm>
                <a:off x="4721608" y="1835707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5" name="圆角矩形 20"/>
              <p:cNvSpPr/>
              <p:nvPr/>
            </p:nvSpPr>
            <p:spPr>
              <a:xfrm>
                <a:off x="4845543" y="2052274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5364114" y="3441730"/>
              <a:ext cx="1527435" cy="814580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</a:t>
              </a:r>
              <a:endPara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2215" y="1235895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为了进一步完善上文所提的算法，我们做了如下思考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：</a:t>
            </a:r>
            <a:endParaRPr lang="zh-CN" altLang="en-US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71990" y="2185417"/>
            <a:ext cx="2598587" cy="2526282"/>
            <a:chOff x="4862681" y="2594954"/>
            <a:chExt cx="2598587" cy="2526282"/>
          </a:xfrm>
        </p:grpSpPr>
        <p:sp>
          <p:nvSpPr>
            <p:cNvPr id="38" name="圆角矩形 19"/>
            <p:cNvSpPr/>
            <p:nvPr/>
          </p:nvSpPr>
          <p:spPr>
            <a:xfrm>
              <a:off x="4862681" y="2884521"/>
              <a:ext cx="2259019" cy="2236715"/>
            </a:xfrm>
            <a:prstGeom prst="ellipse">
              <a:avLst/>
            </a:prstGeom>
            <a:solidFill>
              <a:srgbClr val="4472C4">
                <a:alpha val="39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8" tIns="45719" rIns="91438" bIns="45719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042785" y="2594954"/>
              <a:ext cx="2418483" cy="2515367"/>
              <a:chOff x="4721608" y="1835707"/>
              <a:chExt cx="1879634" cy="1954931"/>
            </a:xfrm>
            <a:solidFill>
              <a:srgbClr val="4472C4">
                <a:alpha val="39000"/>
              </a:srgbClr>
            </a:solidFill>
          </p:grpSpPr>
          <p:sp>
            <p:nvSpPr>
              <p:cNvPr id="44" name="圆角矩形 19"/>
              <p:cNvSpPr/>
              <p:nvPr/>
            </p:nvSpPr>
            <p:spPr>
              <a:xfrm>
                <a:off x="4721608" y="1835707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5" name="圆角矩形 20"/>
              <p:cNvSpPr/>
              <p:nvPr/>
            </p:nvSpPr>
            <p:spPr>
              <a:xfrm>
                <a:off x="4845543" y="2052274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5364114" y="3441730"/>
              <a:ext cx="1527435" cy="814580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882124" y="1757881"/>
            <a:ext cx="4389142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使用真实数据训练的网络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替代噪声层。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分离噪声层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[10]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使用可导的噪声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[11]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模拟不可导的噪声。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064" y="3201141"/>
            <a:ext cx="7197935" cy="110379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文本框 35"/>
          <p:cNvSpPr txBox="1"/>
          <p:nvPr/>
        </p:nvSpPr>
        <p:spPr>
          <a:xfrm>
            <a:off x="5613878" y="4326053"/>
            <a:ext cx="2659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3-11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端到端的深度水印框架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66712" y="4960688"/>
            <a:ext cx="10986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[9]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Wengrowski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E, Dana K. Light field messaging with deep photographic steganography[C]//Proceedings of the IEEE/CVF Conference on Computer Vision and Pattern Recognition. 2019: 1515-1524.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806013" y="4864353"/>
            <a:ext cx="10616595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47" name="文本框 46"/>
          <p:cNvSpPr txBox="1"/>
          <p:nvPr/>
        </p:nvSpPr>
        <p:spPr>
          <a:xfrm>
            <a:off x="775337" y="5436875"/>
            <a:ext cx="10917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[10] 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Liu Y, Guo M, Zhang J, et al. A novel two-stage separable deep learning framework for practical blind watermarking[C]//Proceedings of the 27th ACM International Conference on Multimedia. 2019: 1509-1517.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75337" y="5913062"/>
            <a:ext cx="10917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[11] 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Luo X Y, Zhan R H, and Chang H W, and Yang F,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Milanfar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P. Distortion agnostic deep watermarking[C]// Proceedings of the 2020 IEEE/CVF Conference on Computer Vision and Pattern Recognition (CVPR). Piscataway: IEEE, 2020: 13548-13557. </a:t>
            </a:r>
            <a:endParaRPr lang="zh-CN" altLang="en-US" sz="1200" dirty="0">
              <a:solidFill>
                <a:srgbClr val="33333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37173" y="221373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如何更有效的学习噪声攻击？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2432874"/>
            <a:ext cx="12192000" cy="269240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任意多边形 28"/>
          <p:cNvSpPr/>
          <p:nvPr/>
        </p:nvSpPr>
        <p:spPr>
          <a:xfrm flipH="1" flipV="1">
            <a:off x="7259429" y="1739454"/>
            <a:ext cx="4627771" cy="1386840"/>
          </a:xfrm>
          <a:custGeom>
            <a:avLst/>
            <a:gdLst>
              <a:gd name="connsiteX0" fmla="*/ 0 w 7147560"/>
              <a:gd name="connsiteY0" fmla="*/ 0 h 2814320"/>
              <a:gd name="connsiteX1" fmla="*/ 6443980 w 7147560"/>
              <a:gd name="connsiteY1" fmla="*/ 0 h 2814320"/>
              <a:gd name="connsiteX2" fmla="*/ 7147560 w 7147560"/>
              <a:gd name="connsiteY2" fmla="*/ 2814320 h 2814320"/>
              <a:gd name="connsiteX3" fmla="*/ 0 w 7147560"/>
              <a:gd name="connsiteY3" fmla="*/ 2814320 h 2814320"/>
              <a:gd name="connsiteX0-1" fmla="*/ 0 w 8689506"/>
              <a:gd name="connsiteY0-2" fmla="*/ 0 h 2814320"/>
              <a:gd name="connsiteX1-3" fmla="*/ 6443980 w 8689506"/>
              <a:gd name="connsiteY1-4" fmla="*/ 0 h 2814320"/>
              <a:gd name="connsiteX2-5" fmla="*/ 8689506 w 8689506"/>
              <a:gd name="connsiteY2-6" fmla="*/ 2814320 h 2814320"/>
              <a:gd name="connsiteX3-7" fmla="*/ 0 w 8689506"/>
              <a:gd name="connsiteY3-8" fmla="*/ 2814320 h 2814320"/>
              <a:gd name="connsiteX4" fmla="*/ 0 w 8689506"/>
              <a:gd name="connsiteY4" fmla="*/ 0 h 2814320"/>
              <a:gd name="connsiteX0-9" fmla="*/ 0 w 9235080"/>
              <a:gd name="connsiteY0-10" fmla="*/ 0 h 2834640"/>
              <a:gd name="connsiteX1-11" fmla="*/ 6443980 w 9235080"/>
              <a:gd name="connsiteY1-12" fmla="*/ 0 h 2834640"/>
              <a:gd name="connsiteX2-13" fmla="*/ 9235080 w 9235080"/>
              <a:gd name="connsiteY2-14" fmla="*/ 2834640 h 2834640"/>
              <a:gd name="connsiteX3-15" fmla="*/ 0 w 9235080"/>
              <a:gd name="connsiteY3-16" fmla="*/ 2814320 h 2834640"/>
              <a:gd name="connsiteX4-17" fmla="*/ 0 w 9235080"/>
              <a:gd name="connsiteY4-18" fmla="*/ 0 h 2834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235080" h="2834640">
                <a:moveTo>
                  <a:pt x="0" y="0"/>
                </a:moveTo>
                <a:lnTo>
                  <a:pt x="6443980" y="0"/>
                </a:lnTo>
                <a:lnTo>
                  <a:pt x="9235080" y="2834640"/>
                </a:lnTo>
                <a:lnTo>
                  <a:pt x="0" y="2814320"/>
                </a:lnTo>
                <a:lnTo>
                  <a:pt x="0" y="0"/>
                </a:lnTo>
                <a:close/>
              </a:path>
            </a:pathLst>
          </a:custGeom>
          <a:solidFill>
            <a:srgbClr val="17499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82479" y="3530867"/>
            <a:ext cx="23491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8800" spc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9429" y="2122328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PART ONE</a:t>
            </a:r>
            <a:endParaRPr lang="zh-CN" altLang="en-US" sz="4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0" y="3394353"/>
            <a:ext cx="96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研究背景及意义</a:t>
            </a:r>
            <a:endParaRPr lang="zh-CN" altLang="en-US" sz="4400" b="1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332677" y="14324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1990" y="2185417"/>
            <a:ext cx="2598587" cy="2526282"/>
            <a:chOff x="4862681" y="2594954"/>
            <a:chExt cx="2598587" cy="2526282"/>
          </a:xfrm>
        </p:grpSpPr>
        <p:sp>
          <p:nvSpPr>
            <p:cNvPr id="38" name="圆角矩形 19"/>
            <p:cNvSpPr/>
            <p:nvPr/>
          </p:nvSpPr>
          <p:spPr>
            <a:xfrm>
              <a:off x="4862681" y="2884521"/>
              <a:ext cx="2259019" cy="2236715"/>
            </a:xfrm>
            <a:prstGeom prst="ellipse">
              <a:avLst/>
            </a:prstGeom>
            <a:solidFill>
              <a:srgbClr val="4472C4">
                <a:alpha val="39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8" tIns="45719" rIns="91438" bIns="45719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042785" y="2594954"/>
              <a:ext cx="2418483" cy="2515367"/>
              <a:chOff x="4721608" y="1835707"/>
              <a:chExt cx="1879634" cy="1954931"/>
            </a:xfrm>
            <a:solidFill>
              <a:srgbClr val="4472C4">
                <a:alpha val="39000"/>
              </a:srgbClr>
            </a:solidFill>
          </p:grpSpPr>
          <p:sp>
            <p:nvSpPr>
              <p:cNvPr id="44" name="圆角矩形 19"/>
              <p:cNvSpPr/>
              <p:nvPr/>
            </p:nvSpPr>
            <p:spPr>
              <a:xfrm>
                <a:off x="4721608" y="1835707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5" name="圆角矩形 20"/>
              <p:cNvSpPr/>
              <p:nvPr/>
            </p:nvSpPr>
            <p:spPr>
              <a:xfrm>
                <a:off x="4845543" y="2052274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5364114" y="3441730"/>
              <a:ext cx="1527435" cy="814580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845073" y="1085366"/>
            <a:ext cx="513622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使用真实数据训练的网络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替代噪声层。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030041" y="1760121"/>
            <a:ext cx="7748381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主要思想：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当</a:t>
            </a:r>
            <a:r>
              <a:rPr lang="zh-CN" altLang="en-US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噪声不可导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时，使用</a:t>
            </a:r>
            <a:r>
              <a:rPr lang="zh-CN" altLang="en-US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网络模拟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这一不可导的过程，然后将</a:t>
            </a:r>
            <a:r>
              <a:rPr lang="zh-CN" altLang="en-US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模拟网络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加入</a:t>
            </a:r>
            <a:r>
              <a:rPr lang="zh-CN" altLang="en-US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噪声层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进行端到端的训练。</a:t>
            </a:r>
            <a:endParaRPr lang="zh-CN" altLang="en-US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030041" y="4314553"/>
            <a:ext cx="8873562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存在问题：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生成数据集的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工程量较大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耗费大量的人力和财力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泛化性差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，训练可能会出现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仅对训练集中的样本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有较好的效果。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030041" y="2813898"/>
            <a:ext cx="7469152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Wengrowski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等人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设计了一个网络用于模拟屏摄噪声，同时他们生成了大量的“屏幕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手机”拍摄的数据用于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训练模拟网络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。最终将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模拟网络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噪声层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中进行训练，达到良好的屏摄鲁棒性。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94385" y="5853656"/>
            <a:ext cx="10986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[9]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Wengrowski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E, Dana K. Light field messaging with deep photographic steganography[C]//Proceedings of the IEEE/CVF Conference on Computer Vision and Pattern Recognition. 2019: 1515-1524.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807052" y="5730687"/>
            <a:ext cx="10616595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8" name="矩形 57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1990" y="2185417"/>
            <a:ext cx="2598587" cy="2526282"/>
            <a:chOff x="4862681" y="2594954"/>
            <a:chExt cx="2598587" cy="2526282"/>
          </a:xfrm>
        </p:grpSpPr>
        <p:sp>
          <p:nvSpPr>
            <p:cNvPr id="38" name="圆角矩形 19"/>
            <p:cNvSpPr/>
            <p:nvPr/>
          </p:nvSpPr>
          <p:spPr>
            <a:xfrm>
              <a:off x="4862681" y="2884521"/>
              <a:ext cx="2259019" cy="2236715"/>
            </a:xfrm>
            <a:prstGeom prst="ellipse">
              <a:avLst/>
            </a:prstGeom>
            <a:solidFill>
              <a:srgbClr val="4472C4">
                <a:alpha val="39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8" tIns="45719" rIns="91438" bIns="45719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042785" y="2594954"/>
              <a:ext cx="2418483" cy="2515367"/>
              <a:chOff x="4721608" y="1835707"/>
              <a:chExt cx="1879634" cy="1954931"/>
            </a:xfrm>
            <a:solidFill>
              <a:srgbClr val="4472C4">
                <a:alpha val="39000"/>
              </a:srgbClr>
            </a:solidFill>
          </p:grpSpPr>
          <p:sp>
            <p:nvSpPr>
              <p:cNvPr id="44" name="圆角矩形 19"/>
              <p:cNvSpPr/>
              <p:nvPr/>
            </p:nvSpPr>
            <p:spPr>
              <a:xfrm>
                <a:off x="4721608" y="1835707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5" name="圆角矩形 20"/>
              <p:cNvSpPr/>
              <p:nvPr/>
            </p:nvSpPr>
            <p:spPr>
              <a:xfrm>
                <a:off x="4845543" y="2052274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5364114" y="3441730"/>
              <a:ext cx="1527435" cy="814580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868013" y="5726091"/>
            <a:ext cx="10616595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34" name="文本框 33"/>
          <p:cNvSpPr txBox="1"/>
          <p:nvPr/>
        </p:nvSpPr>
        <p:spPr>
          <a:xfrm>
            <a:off x="2060733" y="1047186"/>
            <a:ext cx="513622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分离噪声层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[10]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60560" y="1641186"/>
            <a:ext cx="7748381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主要思想：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由于解码器的任务只是从</a:t>
            </a:r>
            <a:r>
              <a:rPr lang="zh-CN" altLang="en-US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噪声图像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中提取出水印信息，所以解码器的训练</a:t>
            </a:r>
            <a:r>
              <a:rPr lang="zh-CN" altLang="en-US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无需噪声层 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的参与，仅需噪声图像即可。</a:t>
            </a:r>
            <a:endParaRPr lang="zh-CN" altLang="en-US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060560" y="4700784"/>
            <a:ext cx="8154952" cy="124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存在问题：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分离不可导的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部分，实现了训练过程，但并未从根源上解决失真问题。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ct val="150000"/>
              </a:lnSpc>
            </a:pPr>
            <a:endParaRPr lang="zh-CN" altLang="en-US" sz="1600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60560" y="2595230"/>
            <a:ext cx="7848908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Liu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等人</a:t>
            </a:r>
            <a:r>
              <a:rPr lang="en-US" altLang="zh-CN" baseline="300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[10]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编码器，解码器和噪声层分离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形成一个两阶段的方案。第一阶段先初始化一个无噪声的端到端的网络，之后，在第二阶段，使用第一阶段的编码器生成数据并进行噪声攻击，利用噪声图像对解码器进行针对性的增强训练，这样解码器就能有效的对噪声攻击后的特征进行拟合，从而也绕过了不可导的问题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54496" y="5889926"/>
            <a:ext cx="10917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[10] 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Liu Y, Guo M, Zhang J, et al. A novel two-stage separable deep learning framework for practical blind watermarking[C]//Proceedings of the 27th ACM International Conference on Multimedia. 2019: 1509-1517.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1990" y="2185417"/>
            <a:ext cx="2598587" cy="2526282"/>
            <a:chOff x="4862681" y="2594954"/>
            <a:chExt cx="2598587" cy="2526282"/>
          </a:xfrm>
        </p:grpSpPr>
        <p:sp>
          <p:nvSpPr>
            <p:cNvPr id="38" name="圆角矩形 19"/>
            <p:cNvSpPr/>
            <p:nvPr/>
          </p:nvSpPr>
          <p:spPr>
            <a:xfrm>
              <a:off x="4862681" y="2884521"/>
              <a:ext cx="2259019" cy="2236715"/>
            </a:xfrm>
            <a:prstGeom prst="ellipse">
              <a:avLst/>
            </a:prstGeom>
            <a:solidFill>
              <a:srgbClr val="4472C4">
                <a:alpha val="39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8" tIns="45719" rIns="91438" bIns="45719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042785" y="2594954"/>
              <a:ext cx="2418483" cy="2515367"/>
              <a:chOff x="4721608" y="1835707"/>
              <a:chExt cx="1879634" cy="1954931"/>
            </a:xfrm>
            <a:solidFill>
              <a:srgbClr val="4472C4">
                <a:alpha val="39000"/>
              </a:srgbClr>
            </a:solidFill>
          </p:grpSpPr>
          <p:sp>
            <p:nvSpPr>
              <p:cNvPr id="44" name="圆角矩形 19"/>
              <p:cNvSpPr/>
              <p:nvPr/>
            </p:nvSpPr>
            <p:spPr>
              <a:xfrm>
                <a:off x="4721608" y="1835707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5" name="圆角矩形 20"/>
              <p:cNvSpPr/>
              <p:nvPr/>
            </p:nvSpPr>
            <p:spPr>
              <a:xfrm>
                <a:off x="4845543" y="2052274"/>
                <a:ext cx="1755699" cy="173836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5364114" y="3441730"/>
              <a:ext cx="1527435" cy="814580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868013" y="5726091"/>
            <a:ext cx="10616595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47" name="文本框 46"/>
          <p:cNvSpPr txBox="1"/>
          <p:nvPr/>
        </p:nvSpPr>
        <p:spPr>
          <a:xfrm>
            <a:off x="1879579" y="1085589"/>
            <a:ext cx="452122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使用可导的噪声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[11]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模拟不可导的噪声。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046448" y="1921966"/>
            <a:ext cx="7748381" cy="786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6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主要思想：</a:t>
            </a: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使用</a:t>
            </a:r>
            <a:r>
              <a:rPr lang="zh-CN" altLang="en-US" sz="1600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网络模拟噪声攻击</a:t>
            </a: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的过程，而不是对某些特定的不可导噪声攻击进行建模。</a:t>
            </a:r>
            <a:endParaRPr lang="zh-CN" altLang="en-US" sz="1600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60560" y="3915824"/>
            <a:ext cx="8029869" cy="19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6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存在问题：</a:t>
            </a:r>
            <a:endParaRPr lang="en-US" altLang="zh-CN" sz="16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  <a:p>
            <a:pPr defTabSz="913765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对抗失真网络和编码器解码器同时训练，网络</a:t>
            </a:r>
            <a:r>
              <a:rPr lang="zh-CN" altLang="en-US" sz="1600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学习的任务比较多</a:t>
            </a: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，既要编码网络嵌入水印具有高的不可感知性，又要解码网络具有高的准确率，还要失真网络和解码器进行对抗训练模拟失真，</a:t>
            </a:r>
            <a:r>
              <a:rPr lang="zh-CN" altLang="en-US" sz="1600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很难平衡各个任务</a:t>
            </a: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。因而，</a:t>
            </a:r>
            <a:r>
              <a:rPr lang="zh-CN" altLang="en-US" sz="1600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网络训练比较困难</a:t>
            </a: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，而且</a:t>
            </a:r>
            <a:r>
              <a:rPr lang="zh-CN" altLang="en-US" sz="1600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训练过程不稳定</a:t>
            </a: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  <a:p>
            <a:pPr defTabSz="913765">
              <a:lnSpc>
                <a:spcPct val="150000"/>
              </a:lnSpc>
            </a:pPr>
            <a:endParaRPr lang="zh-CN" altLang="en-US" sz="1600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096755" y="2546890"/>
            <a:ext cx="7982923" cy="120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Luo</a:t>
            </a: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等人</a:t>
            </a:r>
            <a:r>
              <a:rPr lang="en-US" altLang="zh-CN" sz="1600" baseline="300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[11]</a:t>
            </a: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提出了一种与噪声攻击无关的水印新框架，其中图像噪声在训练期间没有</a:t>
            </a:r>
            <a:r>
              <a:rPr lang="zh-CN" altLang="en-US" sz="1600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显式</a:t>
            </a: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建模，而是通过</a:t>
            </a:r>
            <a:r>
              <a:rPr lang="zh-CN" altLang="en-US" sz="1600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卷积神经网络模拟噪声攻击</a:t>
            </a: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。实验结果表明，该方法在训练期间可用的失真上取得了可比或更好的结果，并且在未知失真上的整体性能更好。</a:t>
            </a:r>
            <a:endParaRPr lang="zh-CN" altLang="en-US" sz="1600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94385" y="5877567"/>
            <a:ext cx="10917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[11] 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Luo X Y, Zhan R H, and Chang H W, and Yang F,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Milanfar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P. Distortion agnostic deep watermarking[C]// Proceedings of the 2020 IEEE/CVF Conference on Computer Vision and Pattern Recognition (CVPR). Piscataway: IEEE, 2020: 13548-13557. 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4" name="圆角矩形 22"/>
          <p:cNvSpPr/>
          <p:nvPr/>
        </p:nvSpPr>
        <p:spPr>
          <a:xfrm>
            <a:off x="1870140" y="2698343"/>
            <a:ext cx="7593036" cy="891316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第一阶段，使用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无噪声的端到端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进行训练，即在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没有噪声层的参与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下，学习水印的嵌入和提取。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28268" y="1299313"/>
            <a:ext cx="9076781" cy="41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基于以上分析和思考，我们提出了面向扩散张量成像图像的</a:t>
            </a:r>
            <a:r>
              <a:rPr lang="zh-CN" altLang="en-US" sz="1600" dirty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两阶段可分离对抗失真</a:t>
            </a:r>
            <a:r>
              <a:rPr lang="zh-CN" altLang="en-US" sz="1600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鲁棒水印算法：</a:t>
            </a:r>
            <a:endParaRPr lang="zh-CN" altLang="en-US" sz="1600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36" name="圆角矩形 22"/>
          <p:cNvSpPr/>
          <p:nvPr/>
        </p:nvSpPr>
        <p:spPr>
          <a:xfrm>
            <a:off x="1870140" y="4334232"/>
            <a:ext cx="7593036" cy="891316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第二阶段，固定第一阶段训练的水印编码网络，让噪声攻击网络和解码网络进行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对抗训练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25307" y="1192336"/>
              <a:ext cx="1160282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整体架构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圆角矩形 22"/>
          <p:cNvSpPr/>
          <p:nvPr/>
        </p:nvSpPr>
        <p:spPr>
          <a:xfrm>
            <a:off x="394650" y="1996936"/>
            <a:ext cx="3317241" cy="4151269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主要阶段：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第一阶段：在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无噪声层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的参与下，以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端到端的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方式训练水印嵌入和提取网络；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第二阶段：固定水印嵌入网络的参数，使噪声攻击网络和解码网络进行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对抗训练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测试阶段：以第一阶段训练的水印嵌入网络，第二阶段训练的水印提取网络组成测试网路。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85681" y="5494927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3-12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水印算法框架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27" y="2236778"/>
            <a:ext cx="7872389" cy="308193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192457"/>
              <a:ext cx="1537480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噪声攻击网络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圆角矩形 22"/>
          <p:cNvSpPr/>
          <p:nvPr/>
        </p:nvSpPr>
        <p:spPr>
          <a:xfrm>
            <a:off x="2170124" y="2064035"/>
            <a:ext cx="7851751" cy="2161921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与以往的噪声失真不同，不是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显式地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对含水印的图像进行攻击，而是通过神经网络模拟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最具攻击性的噪声攻击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，对图像进行攻击以生成相应的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对抗训练集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。为了寻找最具攻击性的攻击，通过不断的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更新攻击网络的参数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使水印提取网络提取的水印信息与嵌入的水印信息之间的距离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，具体如公式所示：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2956460" y="4447904"/>
          <a:ext cx="4400837" cy="707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3" imgW="2667000" imgH="431800" progId="Equation.DSMT4">
                  <p:embed/>
                </p:oleObj>
              </mc:Choice>
              <mc:Fallback>
                <p:oleObj name="Equation" r:id="rId3" imgW="2667000" imgH="4318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6460" y="4447904"/>
                        <a:ext cx="4400837" cy="7072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60" y="5373602"/>
            <a:ext cx="3428550" cy="4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文本框 35"/>
          <p:cNvSpPr txBox="1"/>
          <p:nvPr/>
        </p:nvSpPr>
        <p:spPr>
          <a:xfrm>
            <a:off x="8467727" y="46003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公式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3-10)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467727" y="5373602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公式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3-11)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192457"/>
              <a:ext cx="1537480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训练方式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34984" y="1945843"/>
            <a:ext cx="9928860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algn="just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zh-CN" altLang="en-US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第一阶段：</a:t>
            </a: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训练水印嵌入网络、水印提取网络以及生成对抗网络，该阶段的损失函数由</a:t>
            </a:r>
            <a:r>
              <a:rPr lang="zh-CN" altLang="en-US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重建损失、水印损失与对抗损失</a:t>
            </a: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构成。</a:t>
            </a:r>
            <a:endParaRPr lang="zh-CN" altLang="en-US" sz="16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433" y="3028613"/>
            <a:ext cx="5106838" cy="41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文本框 37"/>
          <p:cNvSpPr txBox="1"/>
          <p:nvPr/>
        </p:nvSpPr>
        <p:spPr>
          <a:xfrm>
            <a:off x="9064926" y="3109918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公式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3-12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94385" y="3647573"/>
            <a:ext cx="9928860" cy="1705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algn="just" defTabSz="913765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zh-CN" altLang="en-US" b="1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第二阶段：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采用</a:t>
            </a:r>
            <a:r>
              <a:rPr lang="zh-CN" altLang="en-US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对抗的思想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同时训练噪声攻击网络与水印提取网络。首先，攻击网络产生的噪声图在视觉上接近原始含水印图的同时，要尽可能地</a:t>
            </a:r>
            <a:r>
              <a:rPr lang="zh-CN" altLang="en-US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降低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水印提取网络的水印正确率。其次，水印提取网络能从噪声图中鲁棒地提取水印。因此，对抗训练的任务等价于在</a:t>
            </a:r>
            <a:r>
              <a:rPr lang="zh-CN" altLang="en-US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最大化图像失真情况下最小化水印损失。</a:t>
            </a:r>
            <a:endParaRPr lang="zh-CN" altLang="en-US" spc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495" y="5598979"/>
            <a:ext cx="3313145" cy="41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文本框 42"/>
          <p:cNvSpPr txBox="1"/>
          <p:nvPr/>
        </p:nvSpPr>
        <p:spPr>
          <a:xfrm>
            <a:off x="9064926" y="562818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公式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3-13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192457"/>
              <a:ext cx="1537480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训练方式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621433" y="1977233"/>
          <a:ext cx="5268913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Document" r:id="rId2" imgW="5280025" imgH="4511040" progId="Word.Document.12">
                  <p:embed/>
                </p:oleObj>
              </mc:Choice>
              <mc:Fallback>
                <p:oleObj name="Document" r:id="rId2" imgW="5280025" imgH="4511040" progId="Word.Document.12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1433" y="1977233"/>
                        <a:ext cx="5268913" cy="450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6353827" y="1951355"/>
          <a:ext cx="5268913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Document" r:id="rId4" imgW="5264785" imgH="4511040" progId="Word.Document.12">
                  <p:embed/>
                </p:oleObj>
              </mc:Choice>
              <mc:Fallback>
                <p:oleObj name="Document" r:id="rId4" imgW="5264785" imgH="4511040" progId="Word.Document.12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3827" y="1951355"/>
                        <a:ext cx="5268913" cy="450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192457"/>
              <a:ext cx="1754688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实验结果与分析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034" y="2529703"/>
            <a:ext cx="4505334" cy="284098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855816" y="2034036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6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不可感知性分析：</a:t>
            </a:r>
            <a:endParaRPr lang="zh-CN" altLang="en-US" sz="16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818118" y="5580352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3-13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水印算法框架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1212216" y="2796871"/>
          <a:ext cx="4425104" cy="2873766"/>
        </p:xfrm>
        <a:graphic>
          <a:graphicData uri="http://schemas.openxmlformats.org/drawingml/2006/table">
            <a:tbl>
              <a:tblPr firstRow="1" firstCol="1" bandRow="1"/>
              <a:tblGrid>
                <a:gridCol w="1849537"/>
                <a:gridCol w="1286158"/>
                <a:gridCol w="1289409"/>
              </a:tblGrid>
              <a:tr h="7970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Models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PSNR[dB]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SSIM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0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Identity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48.46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u="sng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0.999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0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ReRo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42.91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u="sng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0.999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0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DrGa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45.92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0.998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029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altLang="zh-CN" sz="1800" kern="100" dirty="0" err="1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SuperDTI</a:t>
                      </a:r>
                      <a:r>
                        <a:rPr lang="en-US" altLang="zh-CN" sz="1800" kern="100" baseline="300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[12]</a:t>
                      </a:r>
                      <a:endParaRPr lang="zh-CN" sz="1800" kern="100" baseline="30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38.9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0.95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25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48.46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u="sng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0.999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647718" y="2315955"/>
            <a:ext cx="5382146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defTabSz="913765">
              <a:lnSpc>
                <a:spcPct val="150000"/>
              </a:lnSpc>
            </a:pP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 </a:t>
            </a:r>
            <a:r>
              <a: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3-2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不同对比模型的图像质量定量比较</a:t>
            </a:r>
            <a:endParaRPr lang="zh-CN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7718" y="5972834"/>
            <a:ext cx="10616595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722111" y="6043856"/>
            <a:ext cx="10917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[12] 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 H, Liang Z, Zhang C, et al.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SuperDTI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Ultrafast DTI and fiber tractography with deep learning[J]. Magnetic resonance in medicine, 2021, 86(6): 3334-3347.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192457"/>
              <a:ext cx="1754688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实验结果与分析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55816" y="20340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6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鲁棒性分析：</a:t>
            </a:r>
            <a:endParaRPr lang="zh-CN" altLang="en-US" sz="16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4416690" y="2150842"/>
          <a:ext cx="7419710" cy="3120788"/>
        </p:xfrm>
        <a:graphic>
          <a:graphicData uri="http://schemas.openxmlformats.org/drawingml/2006/table">
            <a:tbl>
              <a:tblPr firstRow="1" firstCol="1" bandRow="1"/>
              <a:tblGrid>
                <a:gridCol w="2077938"/>
                <a:gridCol w="1240115"/>
                <a:gridCol w="1063027"/>
                <a:gridCol w="941033"/>
                <a:gridCol w="1242874"/>
                <a:gridCol w="854723"/>
              </a:tblGrid>
              <a:tr h="676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Method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Identity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ReRo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DrGa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Combined</a:t>
                      </a:r>
                      <a:endParaRPr lang="en-US" alt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kern="100" dirty="0" err="1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HiDDeN</a:t>
                      </a:r>
                      <a:r>
                        <a:rPr lang="en-US" altLang="zh-CN" sz="1600" kern="100" baseline="300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[8]</a:t>
                      </a:r>
                      <a:endParaRPr lang="zh-CN" sz="1600" kern="100" baseline="30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9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Crop(p=0.5)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94.5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49.8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altLang="zh-CN" sz="1600" u="none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98.4</a:t>
                      </a:r>
                      <a:endParaRPr lang="zh-CN" sz="1600" u="none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600" u="sng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99.1</a:t>
                      </a:r>
                      <a:endParaRPr lang="zh-CN" sz="1600" u="sng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99.7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9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Cropout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(q=0.5)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62.2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65.4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u="sng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68.7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62.1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73.7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9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Dropout(q=0.5)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92.8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91.1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99.8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69.9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u="sng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99.2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9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Gaussian Blur(k=3)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91.4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86.0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99.6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88.5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u="sng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95.9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9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Rotation(θ=30)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u="none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83.9</a:t>
                      </a:r>
                      <a:endParaRPr lang="zh-CN" sz="1600" u="none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b="0" u="sng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93.7</a:t>
                      </a:r>
                      <a:endParaRPr lang="zh-CN" sz="1600" b="0" u="sng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71.6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6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98.0</a:t>
                      </a:r>
                      <a:endParaRPr lang="zh-CN" sz="16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83.8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6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Resize(α=2)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97.0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u="sng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99.8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99.2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4817615" y="1535710"/>
            <a:ext cx="637923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defTabSz="913765">
              <a:lnSpc>
                <a:spcPct val="150000"/>
              </a:lnSpc>
            </a:pP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 </a:t>
            </a:r>
            <a:r>
              <a: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3-3 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不同噪声失真攻击下模型的鲁棒性比较</a:t>
            </a:r>
            <a:endParaRPr lang="zh-CN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2292" y="2454509"/>
            <a:ext cx="3661816" cy="2274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algn="just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zh-CN" altLang="en-US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实验结论</a:t>
            </a:r>
            <a:endParaRPr lang="zh-CN" altLang="en-US" b="1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285750" algn="just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本文所提方法在未知噪声攻击上具有较高的鲁棒性。</a:t>
            </a:r>
            <a:endParaRPr lang="en-US" altLang="zh-CN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285750" algn="just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zh-CN" altLang="en-US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基本可以达到与已知噪声攻击相当的结果。</a:t>
            </a:r>
            <a:endParaRPr lang="zh-CN" altLang="en-US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22111" y="5613377"/>
            <a:ext cx="10616595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722111" y="5866304"/>
            <a:ext cx="10917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[8] 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Zhu J R, Kaplan R, Johnson J, Fei-Fei L.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HiDDeN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Hiding Data with Deep Networks[C]// Proceedings of the 2018 European Conference on Computer Vision (ECCV). Cham: Springer, 2018: 657-672.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332677" y="14324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矩形 45"/>
          <p:cNvSpPr/>
          <p:nvPr/>
        </p:nvSpPr>
        <p:spPr>
          <a:xfrm>
            <a:off x="427990" y="1366944"/>
            <a:ext cx="11146790" cy="53214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血管</a:t>
            </a:r>
            <a:r>
              <a:rPr lang="en-US" altLang="zh-CN" dirty="0"/>
              <a:t>ji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649730" y="1448435"/>
            <a:ext cx="7486650" cy="1845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现状：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磁共振图</a:t>
            </a:r>
            <a:r>
              <a:rPr lang="en-US" altLang="zh-CN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像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被</a:t>
            </a:r>
            <a:r>
              <a:rPr lang="en-US" altLang="zh-CN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广泛应用于</a:t>
            </a:r>
            <a:r>
              <a:rPr lang="en-US" altLang="zh-CN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病灶筛查、分析诊断、引导治疗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kern="0" dirty="0">
              <a:solidFill>
                <a:srgbClr val="4B58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问题：</a:t>
            </a:r>
            <a:r>
              <a:rPr lang="en-US" altLang="zh-CN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临床实践中难以获得高分辨率且信噪比良好的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磁共振</a:t>
            </a:r>
            <a:r>
              <a:rPr lang="en-US" altLang="zh-CN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图像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。</a:t>
            </a:r>
            <a:endParaRPr lang="en-US" altLang="zh-CN" kern="0" dirty="0">
              <a:solidFill>
                <a:srgbClr val="4B58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意义：实现高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分辨率医学图像对于精确</a:t>
            </a:r>
            <a:r>
              <a:rPr lang="zh-CN" altLang="en-US" kern="0" dirty="0">
                <a:solidFill>
                  <a:srgbClr val="4B58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的临床诊疗至关重要。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89681" y="3450679"/>
            <a:ext cx="10850563" cy="0"/>
          </a:xfrm>
          <a:prstGeom prst="line">
            <a:avLst/>
          </a:prstGeom>
          <a:noFill/>
          <a:ln w="3175" cap="rnd" cmpd="sng" algn="ctr">
            <a:solidFill>
              <a:srgbClr val="11B2AE"/>
            </a:solidFill>
            <a:prstDash val="solid"/>
            <a:round/>
            <a:headEnd type="none"/>
            <a:tailEnd type="none" w="med" len="med"/>
          </a:ln>
          <a:effectLst/>
        </p:spPr>
      </p:cxnSp>
      <p:sp>
        <p:nvSpPr>
          <p:cNvPr id="16" name="îṧľíḍè"/>
          <p:cNvSpPr txBox="1"/>
          <p:nvPr/>
        </p:nvSpPr>
        <p:spPr>
          <a:xfrm>
            <a:off x="746760" y="4420870"/>
            <a:ext cx="4660900" cy="1847850"/>
          </a:xfrm>
          <a:prstGeom prst="rect">
            <a:avLst/>
          </a:prstGeom>
          <a:noFill/>
        </p:spPr>
        <p:txBody>
          <a:bodyPr wrap="square" lIns="90000" tIns="46800" rIns="90000" bIns="46800" rtlCol="0"/>
          <a:lstStyle/>
          <a:p>
            <a:pPr marL="171450" indent="-1714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2020年中国医疗影像市场规模达到180亿美元，占全球医疗影像市场的20%以上；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2010-2020年中国医疗影像市场规模的复合增长率达到14.4%，大幅超过全球增速13.4个百分点。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išḻíḋé"/>
          <p:cNvSpPr txBox="1"/>
          <p:nvPr/>
        </p:nvSpPr>
        <p:spPr>
          <a:xfrm>
            <a:off x="1456055" y="3752215"/>
            <a:ext cx="3569335" cy="39560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《2023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年中国医疗影像行业研究报告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》</a:t>
            </a:r>
            <a:endParaRPr lang="en-US" altLang="zh-CN" b="1" dirty="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8" name="iṣḻiḓê"/>
          <p:cNvSpPr/>
          <p:nvPr/>
        </p:nvSpPr>
        <p:spPr bwMode="auto">
          <a:xfrm>
            <a:off x="809617" y="3766662"/>
            <a:ext cx="478639" cy="314632"/>
          </a:xfrm>
          <a:custGeom>
            <a:avLst/>
            <a:gdLst>
              <a:gd name="connsiteX0" fmla="*/ 20293 w 607639"/>
              <a:gd name="connsiteY0" fmla="*/ 364067 h 414642"/>
              <a:gd name="connsiteX1" fmla="*/ 20293 w 607639"/>
              <a:gd name="connsiteY1" fmla="*/ 384244 h 414642"/>
              <a:gd name="connsiteX2" fmla="*/ 30351 w 607639"/>
              <a:gd name="connsiteY2" fmla="*/ 394377 h 414642"/>
              <a:gd name="connsiteX3" fmla="*/ 577199 w 607639"/>
              <a:gd name="connsiteY3" fmla="*/ 394377 h 414642"/>
              <a:gd name="connsiteX4" fmla="*/ 587346 w 607639"/>
              <a:gd name="connsiteY4" fmla="*/ 384244 h 414642"/>
              <a:gd name="connsiteX5" fmla="*/ 587346 w 607639"/>
              <a:gd name="connsiteY5" fmla="*/ 364067 h 414642"/>
              <a:gd name="connsiteX6" fmla="*/ 556995 w 607639"/>
              <a:gd name="connsiteY6" fmla="*/ 364067 h 414642"/>
              <a:gd name="connsiteX7" fmla="*/ 394916 w 607639"/>
              <a:gd name="connsiteY7" fmla="*/ 364067 h 414642"/>
              <a:gd name="connsiteX8" fmla="*/ 394916 w 607639"/>
              <a:gd name="connsiteY8" fmla="*/ 374200 h 414642"/>
              <a:gd name="connsiteX9" fmla="*/ 384859 w 607639"/>
              <a:gd name="connsiteY9" fmla="*/ 384244 h 414642"/>
              <a:gd name="connsiteX10" fmla="*/ 222780 w 607639"/>
              <a:gd name="connsiteY10" fmla="*/ 384244 h 414642"/>
              <a:gd name="connsiteX11" fmla="*/ 212634 w 607639"/>
              <a:gd name="connsiteY11" fmla="*/ 374200 h 414642"/>
              <a:gd name="connsiteX12" fmla="*/ 212634 w 607639"/>
              <a:gd name="connsiteY12" fmla="*/ 364067 h 414642"/>
              <a:gd name="connsiteX13" fmla="*/ 50644 w 607639"/>
              <a:gd name="connsiteY13" fmla="*/ 364067 h 414642"/>
              <a:gd name="connsiteX14" fmla="*/ 141754 w 607639"/>
              <a:gd name="connsiteY14" fmla="*/ 232583 h 414642"/>
              <a:gd name="connsiteX15" fmla="*/ 161961 w 607639"/>
              <a:gd name="connsiteY15" fmla="*/ 232583 h 414642"/>
              <a:gd name="connsiteX16" fmla="*/ 172110 w 607639"/>
              <a:gd name="connsiteY16" fmla="*/ 242719 h 414642"/>
              <a:gd name="connsiteX17" fmla="*/ 161961 w 607639"/>
              <a:gd name="connsiteY17" fmla="*/ 252765 h 414642"/>
              <a:gd name="connsiteX18" fmla="*/ 141754 w 607639"/>
              <a:gd name="connsiteY18" fmla="*/ 252765 h 414642"/>
              <a:gd name="connsiteX19" fmla="*/ 131605 w 607639"/>
              <a:gd name="connsiteY19" fmla="*/ 242719 h 414642"/>
              <a:gd name="connsiteX20" fmla="*/ 141754 w 607639"/>
              <a:gd name="connsiteY20" fmla="*/ 232583 h 414642"/>
              <a:gd name="connsiteX21" fmla="*/ 141758 w 607639"/>
              <a:gd name="connsiteY21" fmla="*/ 192149 h 414642"/>
              <a:gd name="connsiteX22" fmla="*/ 182279 w 607639"/>
              <a:gd name="connsiteY22" fmla="*/ 192149 h 414642"/>
              <a:gd name="connsiteX23" fmla="*/ 192432 w 607639"/>
              <a:gd name="connsiteY23" fmla="*/ 202196 h 414642"/>
              <a:gd name="connsiteX24" fmla="*/ 182279 w 607639"/>
              <a:gd name="connsiteY24" fmla="*/ 212331 h 414642"/>
              <a:gd name="connsiteX25" fmla="*/ 141758 w 607639"/>
              <a:gd name="connsiteY25" fmla="*/ 212331 h 414642"/>
              <a:gd name="connsiteX26" fmla="*/ 131605 w 607639"/>
              <a:gd name="connsiteY26" fmla="*/ 202196 h 414642"/>
              <a:gd name="connsiteX27" fmla="*/ 141758 w 607639"/>
              <a:gd name="connsiteY27" fmla="*/ 192149 h 414642"/>
              <a:gd name="connsiteX28" fmla="*/ 141754 w 607639"/>
              <a:gd name="connsiteY28" fmla="*/ 151716 h 414642"/>
              <a:gd name="connsiteX29" fmla="*/ 161961 w 607639"/>
              <a:gd name="connsiteY29" fmla="*/ 151716 h 414642"/>
              <a:gd name="connsiteX30" fmla="*/ 172110 w 607639"/>
              <a:gd name="connsiteY30" fmla="*/ 161763 h 414642"/>
              <a:gd name="connsiteX31" fmla="*/ 161961 w 607639"/>
              <a:gd name="connsiteY31" fmla="*/ 171898 h 414642"/>
              <a:gd name="connsiteX32" fmla="*/ 141754 w 607639"/>
              <a:gd name="connsiteY32" fmla="*/ 171898 h 414642"/>
              <a:gd name="connsiteX33" fmla="*/ 131605 w 607639"/>
              <a:gd name="connsiteY33" fmla="*/ 161763 h 414642"/>
              <a:gd name="connsiteX34" fmla="*/ 141754 w 607639"/>
              <a:gd name="connsiteY34" fmla="*/ 151716 h 414642"/>
              <a:gd name="connsiteX35" fmla="*/ 141758 w 607639"/>
              <a:gd name="connsiteY35" fmla="*/ 111211 h 414642"/>
              <a:gd name="connsiteX36" fmla="*/ 182279 w 607639"/>
              <a:gd name="connsiteY36" fmla="*/ 111211 h 414642"/>
              <a:gd name="connsiteX37" fmla="*/ 192432 w 607639"/>
              <a:gd name="connsiteY37" fmla="*/ 121337 h 414642"/>
              <a:gd name="connsiteX38" fmla="*/ 182279 w 607639"/>
              <a:gd name="connsiteY38" fmla="*/ 131463 h 414642"/>
              <a:gd name="connsiteX39" fmla="*/ 141758 w 607639"/>
              <a:gd name="connsiteY39" fmla="*/ 131463 h 414642"/>
              <a:gd name="connsiteX40" fmla="*/ 131605 w 607639"/>
              <a:gd name="connsiteY40" fmla="*/ 121337 h 414642"/>
              <a:gd name="connsiteX41" fmla="*/ 141758 w 607639"/>
              <a:gd name="connsiteY41" fmla="*/ 111211 h 414642"/>
              <a:gd name="connsiteX42" fmla="*/ 425367 w 607639"/>
              <a:gd name="connsiteY42" fmla="*/ 101191 h 414642"/>
              <a:gd name="connsiteX43" fmla="*/ 496228 w 607639"/>
              <a:gd name="connsiteY43" fmla="*/ 101191 h 414642"/>
              <a:gd name="connsiteX44" fmla="*/ 506377 w 607639"/>
              <a:gd name="connsiteY44" fmla="*/ 111231 h 414642"/>
              <a:gd name="connsiteX45" fmla="*/ 506377 w 607639"/>
              <a:gd name="connsiteY45" fmla="*/ 182042 h 414642"/>
              <a:gd name="connsiteX46" fmla="*/ 496228 w 607639"/>
              <a:gd name="connsiteY46" fmla="*/ 192171 h 414642"/>
              <a:gd name="connsiteX47" fmla="*/ 486080 w 607639"/>
              <a:gd name="connsiteY47" fmla="*/ 182042 h 414642"/>
              <a:gd name="connsiteX48" fmla="*/ 486080 w 607639"/>
              <a:gd name="connsiteY48" fmla="*/ 135575 h 414642"/>
              <a:gd name="connsiteX49" fmla="*/ 402043 w 607639"/>
              <a:gd name="connsiteY49" fmla="*/ 219447 h 414642"/>
              <a:gd name="connsiteX50" fmla="*/ 394921 w 607639"/>
              <a:gd name="connsiteY50" fmla="*/ 222468 h 414642"/>
              <a:gd name="connsiteX51" fmla="*/ 387889 w 607639"/>
              <a:gd name="connsiteY51" fmla="*/ 219447 h 414642"/>
              <a:gd name="connsiteX52" fmla="*/ 344268 w 607639"/>
              <a:gd name="connsiteY52" fmla="*/ 176001 h 414642"/>
              <a:gd name="connsiteX53" fmla="*/ 270380 w 607639"/>
              <a:gd name="connsiteY53" fmla="*/ 249744 h 414642"/>
              <a:gd name="connsiteX54" fmla="*/ 263258 w 607639"/>
              <a:gd name="connsiteY54" fmla="*/ 252765 h 414642"/>
              <a:gd name="connsiteX55" fmla="*/ 256225 w 607639"/>
              <a:gd name="connsiteY55" fmla="*/ 249744 h 414642"/>
              <a:gd name="connsiteX56" fmla="*/ 256225 w 607639"/>
              <a:gd name="connsiteY56" fmla="*/ 235617 h 414642"/>
              <a:gd name="connsiteX57" fmla="*/ 337235 w 607639"/>
              <a:gd name="connsiteY57" fmla="*/ 154766 h 414642"/>
              <a:gd name="connsiteX58" fmla="*/ 338837 w 607639"/>
              <a:gd name="connsiteY58" fmla="*/ 153433 h 414642"/>
              <a:gd name="connsiteX59" fmla="*/ 340618 w 607639"/>
              <a:gd name="connsiteY59" fmla="*/ 152456 h 414642"/>
              <a:gd name="connsiteX60" fmla="*/ 341508 w 607639"/>
              <a:gd name="connsiteY60" fmla="*/ 152101 h 414642"/>
              <a:gd name="connsiteX61" fmla="*/ 343378 w 607639"/>
              <a:gd name="connsiteY61" fmla="*/ 151745 h 414642"/>
              <a:gd name="connsiteX62" fmla="*/ 344268 w 607639"/>
              <a:gd name="connsiteY62" fmla="*/ 151745 h 414642"/>
              <a:gd name="connsiteX63" fmla="*/ 346226 w 607639"/>
              <a:gd name="connsiteY63" fmla="*/ 151923 h 414642"/>
              <a:gd name="connsiteX64" fmla="*/ 351390 w 607639"/>
              <a:gd name="connsiteY64" fmla="*/ 154766 h 414642"/>
              <a:gd name="connsiteX65" fmla="*/ 394921 w 607639"/>
              <a:gd name="connsiteY65" fmla="*/ 198213 h 414642"/>
              <a:gd name="connsiteX66" fmla="*/ 471925 w 607639"/>
              <a:gd name="connsiteY66" fmla="*/ 121359 h 414642"/>
              <a:gd name="connsiteX67" fmla="*/ 425367 w 607639"/>
              <a:gd name="connsiteY67" fmla="*/ 121359 h 414642"/>
              <a:gd name="connsiteX68" fmla="*/ 415218 w 607639"/>
              <a:gd name="connsiteY68" fmla="*/ 111231 h 414642"/>
              <a:gd name="connsiteX69" fmla="*/ 425367 w 607639"/>
              <a:gd name="connsiteY69" fmla="*/ 101191 h 414642"/>
              <a:gd name="connsiteX70" fmla="*/ 101297 w 607639"/>
              <a:gd name="connsiteY70" fmla="*/ 91029 h 414642"/>
              <a:gd name="connsiteX71" fmla="*/ 111423 w 607639"/>
              <a:gd name="connsiteY71" fmla="*/ 101159 h 414642"/>
              <a:gd name="connsiteX72" fmla="*/ 111423 w 607639"/>
              <a:gd name="connsiteY72" fmla="*/ 262887 h 414642"/>
              <a:gd name="connsiteX73" fmla="*/ 101297 w 607639"/>
              <a:gd name="connsiteY73" fmla="*/ 273017 h 414642"/>
              <a:gd name="connsiteX74" fmla="*/ 91171 w 607639"/>
              <a:gd name="connsiteY74" fmla="*/ 262887 h 414642"/>
              <a:gd name="connsiteX75" fmla="*/ 91171 w 607639"/>
              <a:gd name="connsiteY75" fmla="*/ 101159 h 414642"/>
              <a:gd name="connsiteX76" fmla="*/ 101297 w 607639"/>
              <a:gd name="connsiteY76" fmla="*/ 91029 h 414642"/>
              <a:gd name="connsiteX77" fmla="*/ 70848 w 607639"/>
              <a:gd name="connsiteY77" fmla="*/ 20177 h 414642"/>
              <a:gd name="connsiteX78" fmla="*/ 60791 w 607639"/>
              <a:gd name="connsiteY78" fmla="*/ 30309 h 414642"/>
              <a:gd name="connsiteX79" fmla="*/ 60791 w 607639"/>
              <a:gd name="connsiteY79" fmla="*/ 343802 h 414642"/>
              <a:gd name="connsiteX80" fmla="*/ 222780 w 607639"/>
              <a:gd name="connsiteY80" fmla="*/ 343802 h 414642"/>
              <a:gd name="connsiteX81" fmla="*/ 232927 w 607639"/>
              <a:gd name="connsiteY81" fmla="*/ 353935 h 414642"/>
              <a:gd name="connsiteX82" fmla="*/ 232927 w 607639"/>
              <a:gd name="connsiteY82" fmla="*/ 364067 h 414642"/>
              <a:gd name="connsiteX83" fmla="*/ 374712 w 607639"/>
              <a:gd name="connsiteY83" fmla="*/ 364067 h 414642"/>
              <a:gd name="connsiteX84" fmla="*/ 374712 w 607639"/>
              <a:gd name="connsiteY84" fmla="*/ 353935 h 414642"/>
              <a:gd name="connsiteX85" fmla="*/ 384859 w 607639"/>
              <a:gd name="connsiteY85" fmla="*/ 343802 h 414642"/>
              <a:gd name="connsiteX86" fmla="*/ 546848 w 607639"/>
              <a:gd name="connsiteY86" fmla="*/ 343802 h 414642"/>
              <a:gd name="connsiteX87" fmla="*/ 546848 w 607639"/>
              <a:gd name="connsiteY87" fmla="*/ 30309 h 414642"/>
              <a:gd name="connsiteX88" fmla="*/ 536702 w 607639"/>
              <a:gd name="connsiteY88" fmla="*/ 20177 h 414642"/>
              <a:gd name="connsiteX89" fmla="*/ 70848 w 607639"/>
              <a:gd name="connsiteY89" fmla="*/ 0 h 414642"/>
              <a:gd name="connsiteX90" fmla="*/ 536702 w 607639"/>
              <a:gd name="connsiteY90" fmla="*/ 0 h 414642"/>
              <a:gd name="connsiteX91" fmla="*/ 567142 w 607639"/>
              <a:gd name="connsiteY91" fmla="*/ 30309 h 414642"/>
              <a:gd name="connsiteX92" fmla="*/ 567142 w 607639"/>
              <a:gd name="connsiteY92" fmla="*/ 343802 h 414642"/>
              <a:gd name="connsiteX93" fmla="*/ 597492 w 607639"/>
              <a:gd name="connsiteY93" fmla="*/ 343802 h 414642"/>
              <a:gd name="connsiteX94" fmla="*/ 607639 w 607639"/>
              <a:gd name="connsiteY94" fmla="*/ 353935 h 414642"/>
              <a:gd name="connsiteX95" fmla="*/ 607639 w 607639"/>
              <a:gd name="connsiteY95" fmla="*/ 384244 h 414642"/>
              <a:gd name="connsiteX96" fmla="*/ 577199 w 607639"/>
              <a:gd name="connsiteY96" fmla="*/ 414642 h 414642"/>
              <a:gd name="connsiteX97" fmla="*/ 30351 w 607639"/>
              <a:gd name="connsiteY97" fmla="*/ 414642 h 414642"/>
              <a:gd name="connsiteX98" fmla="*/ 0 w 607639"/>
              <a:gd name="connsiteY98" fmla="*/ 384244 h 414642"/>
              <a:gd name="connsiteX99" fmla="*/ 0 w 607639"/>
              <a:gd name="connsiteY99" fmla="*/ 353935 h 414642"/>
              <a:gd name="connsiteX100" fmla="*/ 10147 w 607639"/>
              <a:gd name="connsiteY100" fmla="*/ 343802 h 414642"/>
              <a:gd name="connsiteX101" fmla="*/ 40497 w 607639"/>
              <a:gd name="connsiteY101" fmla="*/ 343802 h 414642"/>
              <a:gd name="connsiteX102" fmla="*/ 40497 w 607639"/>
              <a:gd name="connsiteY102" fmla="*/ 30309 h 414642"/>
              <a:gd name="connsiteX103" fmla="*/ 70848 w 607639"/>
              <a:gd name="connsiteY103" fmla="*/ 0 h 41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607639" h="414642">
                <a:moveTo>
                  <a:pt x="20293" y="364067"/>
                </a:moveTo>
                <a:lnTo>
                  <a:pt x="20293" y="384244"/>
                </a:lnTo>
                <a:cubicBezTo>
                  <a:pt x="20293" y="390377"/>
                  <a:pt x="24298" y="394377"/>
                  <a:pt x="30351" y="394377"/>
                </a:cubicBezTo>
                <a:lnTo>
                  <a:pt x="577199" y="394377"/>
                </a:lnTo>
                <a:cubicBezTo>
                  <a:pt x="583341" y="394377"/>
                  <a:pt x="587346" y="390377"/>
                  <a:pt x="587346" y="384244"/>
                </a:cubicBezTo>
                <a:lnTo>
                  <a:pt x="587346" y="364067"/>
                </a:lnTo>
                <a:lnTo>
                  <a:pt x="556995" y="364067"/>
                </a:lnTo>
                <a:lnTo>
                  <a:pt x="394916" y="364067"/>
                </a:lnTo>
                <a:lnTo>
                  <a:pt x="394916" y="374200"/>
                </a:lnTo>
                <a:cubicBezTo>
                  <a:pt x="394916" y="380244"/>
                  <a:pt x="390911" y="384244"/>
                  <a:pt x="384859" y="384244"/>
                </a:cubicBezTo>
                <a:lnTo>
                  <a:pt x="222780" y="384244"/>
                </a:lnTo>
                <a:cubicBezTo>
                  <a:pt x="216728" y="384244"/>
                  <a:pt x="212634" y="380244"/>
                  <a:pt x="212634" y="374200"/>
                </a:cubicBezTo>
                <a:lnTo>
                  <a:pt x="212634" y="364067"/>
                </a:lnTo>
                <a:lnTo>
                  <a:pt x="50644" y="364067"/>
                </a:lnTo>
                <a:close/>
                <a:moveTo>
                  <a:pt x="141754" y="232583"/>
                </a:moveTo>
                <a:lnTo>
                  <a:pt x="161961" y="232583"/>
                </a:lnTo>
                <a:cubicBezTo>
                  <a:pt x="168104" y="232583"/>
                  <a:pt x="172110" y="236584"/>
                  <a:pt x="172110" y="242719"/>
                </a:cubicBezTo>
                <a:cubicBezTo>
                  <a:pt x="172110" y="248764"/>
                  <a:pt x="168104" y="252765"/>
                  <a:pt x="161961" y="252765"/>
                </a:cubicBezTo>
                <a:lnTo>
                  <a:pt x="141754" y="252765"/>
                </a:lnTo>
                <a:cubicBezTo>
                  <a:pt x="135700" y="252765"/>
                  <a:pt x="131605" y="248764"/>
                  <a:pt x="131605" y="242719"/>
                </a:cubicBezTo>
                <a:cubicBezTo>
                  <a:pt x="131605" y="236584"/>
                  <a:pt x="135700" y="232583"/>
                  <a:pt x="141754" y="232583"/>
                </a:cubicBezTo>
                <a:close/>
                <a:moveTo>
                  <a:pt x="141758" y="192149"/>
                </a:moveTo>
                <a:lnTo>
                  <a:pt x="182279" y="192149"/>
                </a:lnTo>
                <a:cubicBezTo>
                  <a:pt x="188335" y="192149"/>
                  <a:pt x="192432" y="196150"/>
                  <a:pt x="192432" y="202196"/>
                </a:cubicBezTo>
                <a:cubicBezTo>
                  <a:pt x="192432" y="208330"/>
                  <a:pt x="188335" y="212331"/>
                  <a:pt x="182279" y="212331"/>
                </a:cubicBezTo>
                <a:lnTo>
                  <a:pt x="141758" y="212331"/>
                </a:lnTo>
                <a:cubicBezTo>
                  <a:pt x="135702" y="212331"/>
                  <a:pt x="131605" y="208330"/>
                  <a:pt x="131605" y="202196"/>
                </a:cubicBezTo>
                <a:cubicBezTo>
                  <a:pt x="131605" y="196150"/>
                  <a:pt x="135702" y="192149"/>
                  <a:pt x="141758" y="192149"/>
                </a:cubicBezTo>
                <a:close/>
                <a:moveTo>
                  <a:pt x="141754" y="151716"/>
                </a:moveTo>
                <a:lnTo>
                  <a:pt x="161961" y="151716"/>
                </a:lnTo>
                <a:cubicBezTo>
                  <a:pt x="168104" y="151716"/>
                  <a:pt x="172110" y="155717"/>
                  <a:pt x="172110" y="161763"/>
                </a:cubicBezTo>
                <a:cubicBezTo>
                  <a:pt x="172110" y="167897"/>
                  <a:pt x="168104" y="171898"/>
                  <a:pt x="161961" y="171898"/>
                </a:cubicBezTo>
                <a:lnTo>
                  <a:pt x="141754" y="171898"/>
                </a:lnTo>
                <a:cubicBezTo>
                  <a:pt x="135700" y="171898"/>
                  <a:pt x="131605" y="167897"/>
                  <a:pt x="131605" y="161763"/>
                </a:cubicBezTo>
                <a:cubicBezTo>
                  <a:pt x="131605" y="155717"/>
                  <a:pt x="135700" y="151716"/>
                  <a:pt x="141754" y="151716"/>
                </a:cubicBezTo>
                <a:close/>
                <a:moveTo>
                  <a:pt x="141758" y="111211"/>
                </a:moveTo>
                <a:lnTo>
                  <a:pt x="182279" y="111211"/>
                </a:lnTo>
                <a:cubicBezTo>
                  <a:pt x="188335" y="111211"/>
                  <a:pt x="192432" y="115297"/>
                  <a:pt x="192432" y="121337"/>
                </a:cubicBezTo>
                <a:cubicBezTo>
                  <a:pt x="192432" y="127377"/>
                  <a:pt x="188335" y="131463"/>
                  <a:pt x="182279" y="131463"/>
                </a:cubicBezTo>
                <a:lnTo>
                  <a:pt x="141758" y="131463"/>
                </a:lnTo>
                <a:cubicBezTo>
                  <a:pt x="135702" y="131463"/>
                  <a:pt x="131605" y="127377"/>
                  <a:pt x="131605" y="121337"/>
                </a:cubicBezTo>
                <a:cubicBezTo>
                  <a:pt x="131605" y="115297"/>
                  <a:pt x="135702" y="111211"/>
                  <a:pt x="141758" y="111211"/>
                </a:cubicBezTo>
                <a:close/>
                <a:moveTo>
                  <a:pt x="425367" y="101191"/>
                </a:moveTo>
                <a:lnTo>
                  <a:pt x="496228" y="101191"/>
                </a:lnTo>
                <a:cubicBezTo>
                  <a:pt x="502282" y="101191"/>
                  <a:pt x="506377" y="105189"/>
                  <a:pt x="506377" y="111231"/>
                </a:cubicBezTo>
                <a:lnTo>
                  <a:pt x="506377" y="182042"/>
                </a:lnTo>
                <a:cubicBezTo>
                  <a:pt x="506377" y="188084"/>
                  <a:pt x="502282" y="192171"/>
                  <a:pt x="496228" y="192171"/>
                </a:cubicBezTo>
                <a:cubicBezTo>
                  <a:pt x="490175" y="192171"/>
                  <a:pt x="486080" y="188084"/>
                  <a:pt x="486080" y="182042"/>
                </a:cubicBezTo>
                <a:lnTo>
                  <a:pt x="486080" y="135575"/>
                </a:lnTo>
                <a:lnTo>
                  <a:pt x="402043" y="219447"/>
                </a:lnTo>
                <a:cubicBezTo>
                  <a:pt x="399996" y="221491"/>
                  <a:pt x="397948" y="222468"/>
                  <a:pt x="394921" y="222468"/>
                </a:cubicBezTo>
                <a:cubicBezTo>
                  <a:pt x="391895" y="222468"/>
                  <a:pt x="389847" y="221491"/>
                  <a:pt x="387889" y="219447"/>
                </a:cubicBezTo>
                <a:lnTo>
                  <a:pt x="344268" y="176001"/>
                </a:lnTo>
                <a:lnTo>
                  <a:pt x="270380" y="249744"/>
                </a:lnTo>
                <a:cubicBezTo>
                  <a:pt x="268332" y="251788"/>
                  <a:pt x="266285" y="252765"/>
                  <a:pt x="263258" y="252765"/>
                </a:cubicBezTo>
                <a:cubicBezTo>
                  <a:pt x="260231" y="252765"/>
                  <a:pt x="258184" y="251788"/>
                  <a:pt x="256225" y="249744"/>
                </a:cubicBezTo>
                <a:cubicBezTo>
                  <a:pt x="252130" y="245746"/>
                  <a:pt x="252130" y="239616"/>
                  <a:pt x="256225" y="235617"/>
                </a:cubicBezTo>
                <a:lnTo>
                  <a:pt x="337235" y="154766"/>
                </a:lnTo>
                <a:cubicBezTo>
                  <a:pt x="337769" y="154233"/>
                  <a:pt x="338303" y="153789"/>
                  <a:pt x="338837" y="153433"/>
                </a:cubicBezTo>
                <a:cubicBezTo>
                  <a:pt x="339372" y="152989"/>
                  <a:pt x="339995" y="152723"/>
                  <a:pt x="340618" y="152456"/>
                </a:cubicBezTo>
                <a:cubicBezTo>
                  <a:pt x="340885" y="152367"/>
                  <a:pt x="341152" y="152190"/>
                  <a:pt x="341508" y="152101"/>
                </a:cubicBezTo>
                <a:cubicBezTo>
                  <a:pt x="342131" y="151923"/>
                  <a:pt x="342754" y="151834"/>
                  <a:pt x="343378" y="151745"/>
                </a:cubicBezTo>
                <a:cubicBezTo>
                  <a:pt x="343645" y="151745"/>
                  <a:pt x="344001" y="151745"/>
                  <a:pt x="344268" y="151745"/>
                </a:cubicBezTo>
                <a:cubicBezTo>
                  <a:pt x="344980" y="151745"/>
                  <a:pt x="345603" y="151745"/>
                  <a:pt x="346226" y="151923"/>
                </a:cubicBezTo>
                <a:cubicBezTo>
                  <a:pt x="348096" y="152278"/>
                  <a:pt x="349876" y="153256"/>
                  <a:pt x="351390" y="154766"/>
                </a:cubicBezTo>
                <a:lnTo>
                  <a:pt x="394921" y="198213"/>
                </a:lnTo>
                <a:lnTo>
                  <a:pt x="471925" y="121359"/>
                </a:lnTo>
                <a:lnTo>
                  <a:pt x="425367" y="121359"/>
                </a:lnTo>
                <a:cubicBezTo>
                  <a:pt x="419224" y="121359"/>
                  <a:pt x="415218" y="117361"/>
                  <a:pt x="415218" y="111231"/>
                </a:cubicBezTo>
                <a:cubicBezTo>
                  <a:pt x="415218" y="105189"/>
                  <a:pt x="419224" y="101191"/>
                  <a:pt x="425367" y="101191"/>
                </a:cubicBezTo>
                <a:close/>
                <a:moveTo>
                  <a:pt x="101297" y="91029"/>
                </a:moveTo>
                <a:cubicBezTo>
                  <a:pt x="107337" y="91029"/>
                  <a:pt x="111423" y="95028"/>
                  <a:pt x="111423" y="101159"/>
                </a:cubicBezTo>
                <a:lnTo>
                  <a:pt x="111423" y="262887"/>
                </a:lnTo>
                <a:cubicBezTo>
                  <a:pt x="111423" y="268929"/>
                  <a:pt x="107337" y="273017"/>
                  <a:pt x="101297" y="273017"/>
                </a:cubicBezTo>
                <a:cubicBezTo>
                  <a:pt x="95257" y="273017"/>
                  <a:pt x="91171" y="268929"/>
                  <a:pt x="91171" y="262887"/>
                </a:cubicBezTo>
                <a:lnTo>
                  <a:pt x="91171" y="101159"/>
                </a:lnTo>
                <a:cubicBezTo>
                  <a:pt x="91171" y="95028"/>
                  <a:pt x="95257" y="91029"/>
                  <a:pt x="101297" y="91029"/>
                </a:cubicBezTo>
                <a:close/>
                <a:moveTo>
                  <a:pt x="70848" y="20177"/>
                </a:moveTo>
                <a:cubicBezTo>
                  <a:pt x="64796" y="20177"/>
                  <a:pt x="60791" y="24265"/>
                  <a:pt x="60791" y="30309"/>
                </a:cubicBezTo>
                <a:lnTo>
                  <a:pt x="60791" y="343802"/>
                </a:lnTo>
                <a:lnTo>
                  <a:pt x="222780" y="343802"/>
                </a:lnTo>
                <a:cubicBezTo>
                  <a:pt x="228833" y="343802"/>
                  <a:pt x="232927" y="347890"/>
                  <a:pt x="232927" y="353935"/>
                </a:cubicBezTo>
                <a:lnTo>
                  <a:pt x="232927" y="364067"/>
                </a:lnTo>
                <a:lnTo>
                  <a:pt x="374712" y="364067"/>
                </a:lnTo>
                <a:lnTo>
                  <a:pt x="374712" y="353935"/>
                </a:lnTo>
                <a:cubicBezTo>
                  <a:pt x="374712" y="347890"/>
                  <a:pt x="378717" y="343802"/>
                  <a:pt x="384859" y="343802"/>
                </a:cubicBezTo>
                <a:lnTo>
                  <a:pt x="546848" y="343802"/>
                </a:lnTo>
                <a:lnTo>
                  <a:pt x="546848" y="30309"/>
                </a:lnTo>
                <a:cubicBezTo>
                  <a:pt x="546848" y="24265"/>
                  <a:pt x="542754" y="20177"/>
                  <a:pt x="536702" y="20177"/>
                </a:cubicBezTo>
                <a:close/>
                <a:moveTo>
                  <a:pt x="70848" y="0"/>
                </a:moveTo>
                <a:lnTo>
                  <a:pt x="536702" y="0"/>
                </a:lnTo>
                <a:cubicBezTo>
                  <a:pt x="553969" y="0"/>
                  <a:pt x="567142" y="13155"/>
                  <a:pt x="567142" y="30309"/>
                </a:cubicBezTo>
                <a:lnTo>
                  <a:pt x="567142" y="343802"/>
                </a:lnTo>
                <a:lnTo>
                  <a:pt x="597492" y="343802"/>
                </a:lnTo>
                <a:cubicBezTo>
                  <a:pt x="603545" y="343802"/>
                  <a:pt x="607639" y="347890"/>
                  <a:pt x="607639" y="353935"/>
                </a:cubicBezTo>
                <a:lnTo>
                  <a:pt x="607639" y="384244"/>
                </a:lnTo>
                <a:cubicBezTo>
                  <a:pt x="607639" y="401487"/>
                  <a:pt x="594466" y="414642"/>
                  <a:pt x="577199" y="414642"/>
                </a:cubicBezTo>
                <a:lnTo>
                  <a:pt x="30351" y="414642"/>
                </a:lnTo>
                <a:cubicBezTo>
                  <a:pt x="13173" y="414642"/>
                  <a:pt x="0" y="401487"/>
                  <a:pt x="0" y="384244"/>
                </a:cubicBezTo>
                <a:lnTo>
                  <a:pt x="0" y="353935"/>
                </a:lnTo>
                <a:cubicBezTo>
                  <a:pt x="0" y="347890"/>
                  <a:pt x="4094" y="343802"/>
                  <a:pt x="10147" y="343802"/>
                </a:cubicBezTo>
                <a:lnTo>
                  <a:pt x="40497" y="343802"/>
                </a:lnTo>
                <a:lnTo>
                  <a:pt x="40497" y="30309"/>
                </a:lnTo>
                <a:cubicBezTo>
                  <a:pt x="40497" y="13155"/>
                  <a:pt x="53670" y="0"/>
                  <a:pt x="70848" y="0"/>
                </a:cubicBez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9" name="ï$ļiḓé"/>
          <p:cNvSpPr txBox="1"/>
          <p:nvPr/>
        </p:nvSpPr>
        <p:spPr>
          <a:xfrm>
            <a:off x="6143625" y="4618990"/>
            <a:ext cx="5283200" cy="161925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227965" algn="l"/>
              </a:tabLst>
              <a:defRPr sz="900"/>
            </a:lvl1pPr>
          </a:lstStyle>
          <a:p>
            <a:pPr algn="just"/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医疗领域积极探索医疗影像智能辅助诊断、临床诊疗辅助决策支持、医用机器人、互联网医院、智能医疗设备管理、智慧医院、智能公共卫生服务等场景。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íṩľídè"/>
          <p:cNvSpPr txBox="1"/>
          <p:nvPr/>
        </p:nvSpPr>
        <p:spPr>
          <a:xfrm>
            <a:off x="6908800" y="3608070"/>
            <a:ext cx="4385310" cy="1097915"/>
          </a:xfrm>
          <a:prstGeom prst="rect">
            <a:avLst/>
          </a:prstGeom>
          <a:noFill/>
        </p:spPr>
        <p:txBody>
          <a:bodyPr wrap="none" rtlCol="0" anchor="ctr">
            <a:normAutofit lnSpcReduction="10000"/>
          </a:bodyPr>
          <a:lstStyle/>
          <a:p>
            <a:pPr algn="l"/>
            <a:r>
              <a:rPr lang="zh-CN" altLang="en-US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《关于加快场景创新以人工智能高水平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应用</a:t>
            </a:r>
            <a:endParaRPr lang="zh-CN" altLang="en-US" b="1" dirty="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促进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经济高质量发展的指导意见》</a:t>
            </a:r>
            <a:endParaRPr lang="zh-CN" altLang="en-US" b="1" dirty="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algn="l"/>
            <a:r>
              <a:rPr lang="zh-CN" altLang="en-US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                                  </a:t>
            </a:r>
            <a:r>
              <a:rPr lang="en-US" altLang="zh-CN" sz="1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sz="1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国科发规〔2022〕199号</a:t>
            </a:r>
            <a:r>
              <a:rPr lang="en-US" altLang="zh-CN" sz="1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  <a:endParaRPr lang="en-US" altLang="zh-CN" sz="1400" b="1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í$ļîdè"/>
          <p:cNvSpPr/>
          <p:nvPr/>
        </p:nvSpPr>
        <p:spPr bwMode="auto">
          <a:xfrm>
            <a:off x="6143533" y="3811723"/>
            <a:ext cx="478639" cy="314632"/>
          </a:xfrm>
          <a:custGeom>
            <a:avLst/>
            <a:gdLst>
              <a:gd name="connsiteX0" fmla="*/ 20293 w 607639"/>
              <a:gd name="connsiteY0" fmla="*/ 364067 h 414642"/>
              <a:gd name="connsiteX1" fmla="*/ 20293 w 607639"/>
              <a:gd name="connsiteY1" fmla="*/ 384244 h 414642"/>
              <a:gd name="connsiteX2" fmla="*/ 30351 w 607639"/>
              <a:gd name="connsiteY2" fmla="*/ 394377 h 414642"/>
              <a:gd name="connsiteX3" fmla="*/ 577199 w 607639"/>
              <a:gd name="connsiteY3" fmla="*/ 394377 h 414642"/>
              <a:gd name="connsiteX4" fmla="*/ 587346 w 607639"/>
              <a:gd name="connsiteY4" fmla="*/ 384244 h 414642"/>
              <a:gd name="connsiteX5" fmla="*/ 587346 w 607639"/>
              <a:gd name="connsiteY5" fmla="*/ 364067 h 414642"/>
              <a:gd name="connsiteX6" fmla="*/ 556995 w 607639"/>
              <a:gd name="connsiteY6" fmla="*/ 364067 h 414642"/>
              <a:gd name="connsiteX7" fmla="*/ 394916 w 607639"/>
              <a:gd name="connsiteY7" fmla="*/ 364067 h 414642"/>
              <a:gd name="connsiteX8" fmla="*/ 394916 w 607639"/>
              <a:gd name="connsiteY8" fmla="*/ 374200 h 414642"/>
              <a:gd name="connsiteX9" fmla="*/ 384859 w 607639"/>
              <a:gd name="connsiteY9" fmla="*/ 384244 h 414642"/>
              <a:gd name="connsiteX10" fmla="*/ 222780 w 607639"/>
              <a:gd name="connsiteY10" fmla="*/ 384244 h 414642"/>
              <a:gd name="connsiteX11" fmla="*/ 212634 w 607639"/>
              <a:gd name="connsiteY11" fmla="*/ 374200 h 414642"/>
              <a:gd name="connsiteX12" fmla="*/ 212634 w 607639"/>
              <a:gd name="connsiteY12" fmla="*/ 364067 h 414642"/>
              <a:gd name="connsiteX13" fmla="*/ 50644 w 607639"/>
              <a:gd name="connsiteY13" fmla="*/ 364067 h 414642"/>
              <a:gd name="connsiteX14" fmla="*/ 141754 w 607639"/>
              <a:gd name="connsiteY14" fmla="*/ 232583 h 414642"/>
              <a:gd name="connsiteX15" fmla="*/ 161961 w 607639"/>
              <a:gd name="connsiteY15" fmla="*/ 232583 h 414642"/>
              <a:gd name="connsiteX16" fmla="*/ 172110 w 607639"/>
              <a:gd name="connsiteY16" fmla="*/ 242719 h 414642"/>
              <a:gd name="connsiteX17" fmla="*/ 161961 w 607639"/>
              <a:gd name="connsiteY17" fmla="*/ 252765 h 414642"/>
              <a:gd name="connsiteX18" fmla="*/ 141754 w 607639"/>
              <a:gd name="connsiteY18" fmla="*/ 252765 h 414642"/>
              <a:gd name="connsiteX19" fmla="*/ 131605 w 607639"/>
              <a:gd name="connsiteY19" fmla="*/ 242719 h 414642"/>
              <a:gd name="connsiteX20" fmla="*/ 141754 w 607639"/>
              <a:gd name="connsiteY20" fmla="*/ 232583 h 414642"/>
              <a:gd name="connsiteX21" fmla="*/ 141758 w 607639"/>
              <a:gd name="connsiteY21" fmla="*/ 192149 h 414642"/>
              <a:gd name="connsiteX22" fmla="*/ 182279 w 607639"/>
              <a:gd name="connsiteY22" fmla="*/ 192149 h 414642"/>
              <a:gd name="connsiteX23" fmla="*/ 192432 w 607639"/>
              <a:gd name="connsiteY23" fmla="*/ 202196 h 414642"/>
              <a:gd name="connsiteX24" fmla="*/ 182279 w 607639"/>
              <a:gd name="connsiteY24" fmla="*/ 212331 h 414642"/>
              <a:gd name="connsiteX25" fmla="*/ 141758 w 607639"/>
              <a:gd name="connsiteY25" fmla="*/ 212331 h 414642"/>
              <a:gd name="connsiteX26" fmla="*/ 131605 w 607639"/>
              <a:gd name="connsiteY26" fmla="*/ 202196 h 414642"/>
              <a:gd name="connsiteX27" fmla="*/ 141758 w 607639"/>
              <a:gd name="connsiteY27" fmla="*/ 192149 h 414642"/>
              <a:gd name="connsiteX28" fmla="*/ 141754 w 607639"/>
              <a:gd name="connsiteY28" fmla="*/ 151716 h 414642"/>
              <a:gd name="connsiteX29" fmla="*/ 161961 w 607639"/>
              <a:gd name="connsiteY29" fmla="*/ 151716 h 414642"/>
              <a:gd name="connsiteX30" fmla="*/ 172110 w 607639"/>
              <a:gd name="connsiteY30" fmla="*/ 161763 h 414642"/>
              <a:gd name="connsiteX31" fmla="*/ 161961 w 607639"/>
              <a:gd name="connsiteY31" fmla="*/ 171898 h 414642"/>
              <a:gd name="connsiteX32" fmla="*/ 141754 w 607639"/>
              <a:gd name="connsiteY32" fmla="*/ 171898 h 414642"/>
              <a:gd name="connsiteX33" fmla="*/ 131605 w 607639"/>
              <a:gd name="connsiteY33" fmla="*/ 161763 h 414642"/>
              <a:gd name="connsiteX34" fmla="*/ 141754 w 607639"/>
              <a:gd name="connsiteY34" fmla="*/ 151716 h 414642"/>
              <a:gd name="connsiteX35" fmla="*/ 141758 w 607639"/>
              <a:gd name="connsiteY35" fmla="*/ 111211 h 414642"/>
              <a:gd name="connsiteX36" fmla="*/ 182279 w 607639"/>
              <a:gd name="connsiteY36" fmla="*/ 111211 h 414642"/>
              <a:gd name="connsiteX37" fmla="*/ 192432 w 607639"/>
              <a:gd name="connsiteY37" fmla="*/ 121337 h 414642"/>
              <a:gd name="connsiteX38" fmla="*/ 182279 w 607639"/>
              <a:gd name="connsiteY38" fmla="*/ 131463 h 414642"/>
              <a:gd name="connsiteX39" fmla="*/ 141758 w 607639"/>
              <a:gd name="connsiteY39" fmla="*/ 131463 h 414642"/>
              <a:gd name="connsiteX40" fmla="*/ 131605 w 607639"/>
              <a:gd name="connsiteY40" fmla="*/ 121337 h 414642"/>
              <a:gd name="connsiteX41" fmla="*/ 141758 w 607639"/>
              <a:gd name="connsiteY41" fmla="*/ 111211 h 414642"/>
              <a:gd name="connsiteX42" fmla="*/ 425367 w 607639"/>
              <a:gd name="connsiteY42" fmla="*/ 101191 h 414642"/>
              <a:gd name="connsiteX43" fmla="*/ 496228 w 607639"/>
              <a:gd name="connsiteY43" fmla="*/ 101191 h 414642"/>
              <a:gd name="connsiteX44" fmla="*/ 506377 w 607639"/>
              <a:gd name="connsiteY44" fmla="*/ 111231 h 414642"/>
              <a:gd name="connsiteX45" fmla="*/ 506377 w 607639"/>
              <a:gd name="connsiteY45" fmla="*/ 182042 h 414642"/>
              <a:gd name="connsiteX46" fmla="*/ 496228 w 607639"/>
              <a:gd name="connsiteY46" fmla="*/ 192171 h 414642"/>
              <a:gd name="connsiteX47" fmla="*/ 486080 w 607639"/>
              <a:gd name="connsiteY47" fmla="*/ 182042 h 414642"/>
              <a:gd name="connsiteX48" fmla="*/ 486080 w 607639"/>
              <a:gd name="connsiteY48" fmla="*/ 135575 h 414642"/>
              <a:gd name="connsiteX49" fmla="*/ 402043 w 607639"/>
              <a:gd name="connsiteY49" fmla="*/ 219447 h 414642"/>
              <a:gd name="connsiteX50" fmla="*/ 394921 w 607639"/>
              <a:gd name="connsiteY50" fmla="*/ 222468 h 414642"/>
              <a:gd name="connsiteX51" fmla="*/ 387889 w 607639"/>
              <a:gd name="connsiteY51" fmla="*/ 219447 h 414642"/>
              <a:gd name="connsiteX52" fmla="*/ 344268 w 607639"/>
              <a:gd name="connsiteY52" fmla="*/ 176001 h 414642"/>
              <a:gd name="connsiteX53" fmla="*/ 270380 w 607639"/>
              <a:gd name="connsiteY53" fmla="*/ 249744 h 414642"/>
              <a:gd name="connsiteX54" fmla="*/ 263258 w 607639"/>
              <a:gd name="connsiteY54" fmla="*/ 252765 h 414642"/>
              <a:gd name="connsiteX55" fmla="*/ 256225 w 607639"/>
              <a:gd name="connsiteY55" fmla="*/ 249744 h 414642"/>
              <a:gd name="connsiteX56" fmla="*/ 256225 w 607639"/>
              <a:gd name="connsiteY56" fmla="*/ 235617 h 414642"/>
              <a:gd name="connsiteX57" fmla="*/ 337235 w 607639"/>
              <a:gd name="connsiteY57" fmla="*/ 154766 h 414642"/>
              <a:gd name="connsiteX58" fmla="*/ 338837 w 607639"/>
              <a:gd name="connsiteY58" fmla="*/ 153433 h 414642"/>
              <a:gd name="connsiteX59" fmla="*/ 340618 w 607639"/>
              <a:gd name="connsiteY59" fmla="*/ 152456 h 414642"/>
              <a:gd name="connsiteX60" fmla="*/ 341508 w 607639"/>
              <a:gd name="connsiteY60" fmla="*/ 152101 h 414642"/>
              <a:gd name="connsiteX61" fmla="*/ 343378 w 607639"/>
              <a:gd name="connsiteY61" fmla="*/ 151745 h 414642"/>
              <a:gd name="connsiteX62" fmla="*/ 344268 w 607639"/>
              <a:gd name="connsiteY62" fmla="*/ 151745 h 414642"/>
              <a:gd name="connsiteX63" fmla="*/ 346226 w 607639"/>
              <a:gd name="connsiteY63" fmla="*/ 151923 h 414642"/>
              <a:gd name="connsiteX64" fmla="*/ 351390 w 607639"/>
              <a:gd name="connsiteY64" fmla="*/ 154766 h 414642"/>
              <a:gd name="connsiteX65" fmla="*/ 394921 w 607639"/>
              <a:gd name="connsiteY65" fmla="*/ 198213 h 414642"/>
              <a:gd name="connsiteX66" fmla="*/ 471925 w 607639"/>
              <a:gd name="connsiteY66" fmla="*/ 121359 h 414642"/>
              <a:gd name="connsiteX67" fmla="*/ 425367 w 607639"/>
              <a:gd name="connsiteY67" fmla="*/ 121359 h 414642"/>
              <a:gd name="connsiteX68" fmla="*/ 415218 w 607639"/>
              <a:gd name="connsiteY68" fmla="*/ 111231 h 414642"/>
              <a:gd name="connsiteX69" fmla="*/ 425367 w 607639"/>
              <a:gd name="connsiteY69" fmla="*/ 101191 h 414642"/>
              <a:gd name="connsiteX70" fmla="*/ 101297 w 607639"/>
              <a:gd name="connsiteY70" fmla="*/ 91029 h 414642"/>
              <a:gd name="connsiteX71" fmla="*/ 111423 w 607639"/>
              <a:gd name="connsiteY71" fmla="*/ 101159 h 414642"/>
              <a:gd name="connsiteX72" fmla="*/ 111423 w 607639"/>
              <a:gd name="connsiteY72" fmla="*/ 262887 h 414642"/>
              <a:gd name="connsiteX73" fmla="*/ 101297 w 607639"/>
              <a:gd name="connsiteY73" fmla="*/ 273017 h 414642"/>
              <a:gd name="connsiteX74" fmla="*/ 91171 w 607639"/>
              <a:gd name="connsiteY74" fmla="*/ 262887 h 414642"/>
              <a:gd name="connsiteX75" fmla="*/ 91171 w 607639"/>
              <a:gd name="connsiteY75" fmla="*/ 101159 h 414642"/>
              <a:gd name="connsiteX76" fmla="*/ 101297 w 607639"/>
              <a:gd name="connsiteY76" fmla="*/ 91029 h 414642"/>
              <a:gd name="connsiteX77" fmla="*/ 70848 w 607639"/>
              <a:gd name="connsiteY77" fmla="*/ 20177 h 414642"/>
              <a:gd name="connsiteX78" fmla="*/ 60791 w 607639"/>
              <a:gd name="connsiteY78" fmla="*/ 30309 h 414642"/>
              <a:gd name="connsiteX79" fmla="*/ 60791 w 607639"/>
              <a:gd name="connsiteY79" fmla="*/ 343802 h 414642"/>
              <a:gd name="connsiteX80" fmla="*/ 222780 w 607639"/>
              <a:gd name="connsiteY80" fmla="*/ 343802 h 414642"/>
              <a:gd name="connsiteX81" fmla="*/ 232927 w 607639"/>
              <a:gd name="connsiteY81" fmla="*/ 353935 h 414642"/>
              <a:gd name="connsiteX82" fmla="*/ 232927 w 607639"/>
              <a:gd name="connsiteY82" fmla="*/ 364067 h 414642"/>
              <a:gd name="connsiteX83" fmla="*/ 374712 w 607639"/>
              <a:gd name="connsiteY83" fmla="*/ 364067 h 414642"/>
              <a:gd name="connsiteX84" fmla="*/ 374712 w 607639"/>
              <a:gd name="connsiteY84" fmla="*/ 353935 h 414642"/>
              <a:gd name="connsiteX85" fmla="*/ 384859 w 607639"/>
              <a:gd name="connsiteY85" fmla="*/ 343802 h 414642"/>
              <a:gd name="connsiteX86" fmla="*/ 546848 w 607639"/>
              <a:gd name="connsiteY86" fmla="*/ 343802 h 414642"/>
              <a:gd name="connsiteX87" fmla="*/ 546848 w 607639"/>
              <a:gd name="connsiteY87" fmla="*/ 30309 h 414642"/>
              <a:gd name="connsiteX88" fmla="*/ 536702 w 607639"/>
              <a:gd name="connsiteY88" fmla="*/ 20177 h 414642"/>
              <a:gd name="connsiteX89" fmla="*/ 70848 w 607639"/>
              <a:gd name="connsiteY89" fmla="*/ 0 h 414642"/>
              <a:gd name="connsiteX90" fmla="*/ 536702 w 607639"/>
              <a:gd name="connsiteY90" fmla="*/ 0 h 414642"/>
              <a:gd name="connsiteX91" fmla="*/ 567142 w 607639"/>
              <a:gd name="connsiteY91" fmla="*/ 30309 h 414642"/>
              <a:gd name="connsiteX92" fmla="*/ 567142 w 607639"/>
              <a:gd name="connsiteY92" fmla="*/ 343802 h 414642"/>
              <a:gd name="connsiteX93" fmla="*/ 597492 w 607639"/>
              <a:gd name="connsiteY93" fmla="*/ 343802 h 414642"/>
              <a:gd name="connsiteX94" fmla="*/ 607639 w 607639"/>
              <a:gd name="connsiteY94" fmla="*/ 353935 h 414642"/>
              <a:gd name="connsiteX95" fmla="*/ 607639 w 607639"/>
              <a:gd name="connsiteY95" fmla="*/ 384244 h 414642"/>
              <a:gd name="connsiteX96" fmla="*/ 577199 w 607639"/>
              <a:gd name="connsiteY96" fmla="*/ 414642 h 414642"/>
              <a:gd name="connsiteX97" fmla="*/ 30351 w 607639"/>
              <a:gd name="connsiteY97" fmla="*/ 414642 h 414642"/>
              <a:gd name="connsiteX98" fmla="*/ 0 w 607639"/>
              <a:gd name="connsiteY98" fmla="*/ 384244 h 414642"/>
              <a:gd name="connsiteX99" fmla="*/ 0 w 607639"/>
              <a:gd name="connsiteY99" fmla="*/ 353935 h 414642"/>
              <a:gd name="connsiteX100" fmla="*/ 10147 w 607639"/>
              <a:gd name="connsiteY100" fmla="*/ 343802 h 414642"/>
              <a:gd name="connsiteX101" fmla="*/ 40497 w 607639"/>
              <a:gd name="connsiteY101" fmla="*/ 343802 h 414642"/>
              <a:gd name="connsiteX102" fmla="*/ 40497 w 607639"/>
              <a:gd name="connsiteY102" fmla="*/ 30309 h 414642"/>
              <a:gd name="connsiteX103" fmla="*/ 70848 w 607639"/>
              <a:gd name="connsiteY103" fmla="*/ 0 h 41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607639" h="414642">
                <a:moveTo>
                  <a:pt x="20293" y="364067"/>
                </a:moveTo>
                <a:lnTo>
                  <a:pt x="20293" y="384244"/>
                </a:lnTo>
                <a:cubicBezTo>
                  <a:pt x="20293" y="390377"/>
                  <a:pt x="24298" y="394377"/>
                  <a:pt x="30351" y="394377"/>
                </a:cubicBezTo>
                <a:lnTo>
                  <a:pt x="577199" y="394377"/>
                </a:lnTo>
                <a:cubicBezTo>
                  <a:pt x="583341" y="394377"/>
                  <a:pt x="587346" y="390377"/>
                  <a:pt x="587346" y="384244"/>
                </a:cubicBezTo>
                <a:lnTo>
                  <a:pt x="587346" y="364067"/>
                </a:lnTo>
                <a:lnTo>
                  <a:pt x="556995" y="364067"/>
                </a:lnTo>
                <a:lnTo>
                  <a:pt x="394916" y="364067"/>
                </a:lnTo>
                <a:lnTo>
                  <a:pt x="394916" y="374200"/>
                </a:lnTo>
                <a:cubicBezTo>
                  <a:pt x="394916" y="380244"/>
                  <a:pt x="390911" y="384244"/>
                  <a:pt x="384859" y="384244"/>
                </a:cubicBezTo>
                <a:lnTo>
                  <a:pt x="222780" y="384244"/>
                </a:lnTo>
                <a:cubicBezTo>
                  <a:pt x="216728" y="384244"/>
                  <a:pt x="212634" y="380244"/>
                  <a:pt x="212634" y="374200"/>
                </a:cubicBezTo>
                <a:lnTo>
                  <a:pt x="212634" y="364067"/>
                </a:lnTo>
                <a:lnTo>
                  <a:pt x="50644" y="364067"/>
                </a:lnTo>
                <a:close/>
                <a:moveTo>
                  <a:pt x="141754" y="232583"/>
                </a:moveTo>
                <a:lnTo>
                  <a:pt x="161961" y="232583"/>
                </a:lnTo>
                <a:cubicBezTo>
                  <a:pt x="168104" y="232583"/>
                  <a:pt x="172110" y="236584"/>
                  <a:pt x="172110" y="242719"/>
                </a:cubicBezTo>
                <a:cubicBezTo>
                  <a:pt x="172110" y="248764"/>
                  <a:pt x="168104" y="252765"/>
                  <a:pt x="161961" y="252765"/>
                </a:cubicBezTo>
                <a:lnTo>
                  <a:pt x="141754" y="252765"/>
                </a:lnTo>
                <a:cubicBezTo>
                  <a:pt x="135700" y="252765"/>
                  <a:pt x="131605" y="248764"/>
                  <a:pt x="131605" y="242719"/>
                </a:cubicBezTo>
                <a:cubicBezTo>
                  <a:pt x="131605" y="236584"/>
                  <a:pt x="135700" y="232583"/>
                  <a:pt x="141754" y="232583"/>
                </a:cubicBezTo>
                <a:close/>
                <a:moveTo>
                  <a:pt x="141758" y="192149"/>
                </a:moveTo>
                <a:lnTo>
                  <a:pt x="182279" y="192149"/>
                </a:lnTo>
                <a:cubicBezTo>
                  <a:pt x="188335" y="192149"/>
                  <a:pt x="192432" y="196150"/>
                  <a:pt x="192432" y="202196"/>
                </a:cubicBezTo>
                <a:cubicBezTo>
                  <a:pt x="192432" y="208330"/>
                  <a:pt x="188335" y="212331"/>
                  <a:pt x="182279" y="212331"/>
                </a:cubicBezTo>
                <a:lnTo>
                  <a:pt x="141758" y="212331"/>
                </a:lnTo>
                <a:cubicBezTo>
                  <a:pt x="135702" y="212331"/>
                  <a:pt x="131605" y="208330"/>
                  <a:pt x="131605" y="202196"/>
                </a:cubicBezTo>
                <a:cubicBezTo>
                  <a:pt x="131605" y="196150"/>
                  <a:pt x="135702" y="192149"/>
                  <a:pt x="141758" y="192149"/>
                </a:cubicBezTo>
                <a:close/>
                <a:moveTo>
                  <a:pt x="141754" y="151716"/>
                </a:moveTo>
                <a:lnTo>
                  <a:pt x="161961" y="151716"/>
                </a:lnTo>
                <a:cubicBezTo>
                  <a:pt x="168104" y="151716"/>
                  <a:pt x="172110" y="155717"/>
                  <a:pt x="172110" y="161763"/>
                </a:cubicBezTo>
                <a:cubicBezTo>
                  <a:pt x="172110" y="167897"/>
                  <a:pt x="168104" y="171898"/>
                  <a:pt x="161961" y="171898"/>
                </a:cubicBezTo>
                <a:lnTo>
                  <a:pt x="141754" y="171898"/>
                </a:lnTo>
                <a:cubicBezTo>
                  <a:pt x="135700" y="171898"/>
                  <a:pt x="131605" y="167897"/>
                  <a:pt x="131605" y="161763"/>
                </a:cubicBezTo>
                <a:cubicBezTo>
                  <a:pt x="131605" y="155717"/>
                  <a:pt x="135700" y="151716"/>
                  <a:pt x="141754" y="151716"/>
                </a:cubicBezTo>
                <a:close/>
                <a:moveTo>
                  <a:pt x="141758" y="111211"/>
                </a:moveTo>
                <a:lnTo>
                  <a:pt x="182279" y="111211"/>
                </a:lnTo>
                <a:cubicBezTo>
                  <a:pt x="188335" y="111211"/>
                  <a:pt x="192432" y="115297"/>
                  <a:pt x="192432" y="121337"/>
                </a:cubicBezTo>
                <a:cubicBezTo>
                  <a:pt x="192432" y="127377"/>
                  <a:pt x="188335" y="131463"/>
                  <a:pt x="182279" y="131463"/>
                </a:cubicBezTo>
                <a:lnTo>
                  <a:pt x="141758" y="131463"/>
                </a:lnTo>
                <a:cubicBezTo>
                  <a:pt x="135702" y="131463"/>
                  <a:pt x="131605" y="127377"/>
                  <a:pt x="131605" y="121337"/>
                </a:cubicBezTo>
                <a:cubicBezTo>
                  <a:pt x="131605" y="115297"/>
                  <a:pt x="135702" y="111211"/>
                  <a:pt x="141758" y="111211"/>
                </a:cubicBezTo>
                <a:close/>
                <a:moveTo>
                  <a:pt x="425367" y="101191"/>
                </a:moveTo>
                <a:lnTo>
                  <a:pt x="496228" y="101191"/>
                </a:lnTo>
                <a:cubicBezTo>
                  <a:pt x="502282" y="101191"/>
                  <a:pt x="506377" y="105189"/>
                  <a:pt x="506377" y="111231"/>
                </a:cubicBezTo>
                <a:lnTo>
                  <a:pt x="506377" y="182042"/>
                </a:lnTo>
                <a:cubicBezTo>
                  <a:pt x="506377" y="188084"/>
                  <a:pt x="502282" y="192171"/>
                  <a:pt x="496228" y="192171"/>
                </a:cubicBezTo>
                <a:cubicBezTo>
                  <a:pt x="490175" y="192171"/>
                  <a:pt x="486080" y="188084"/>
                  <a:pt x="486080" y="182042"/>
                </a:cubicBezTo>
                <a:lnTo>
                  <a:pt x="486080" y="135575"/>
                </a:lnTo>
                <a:lnTo>
                  <a:pt x="402043" y="219447"/>
                </a:lnTo>
                <a:cubicBezTo>
                  <a:pt x="399996" y="221491"/>
                  <a:pt x="397948" y="222468"/>
                  <a:pt x="394921" y="222468"/>
                </a:cubicBezTo>
                <a:cubicBezTo>
                  <a:pt x="391895" y="222468"/>
                  <a:pt x="389847" y="221491"/>
                  <a:pt x="387889" y="219447"/>
                </a:cubicBezTo>
                <a:lnTo>
                  <a:pt x="344268" y="176001"/>
                </a:lnTo>
                <a:lnTo>
                  <a:pt x="270380" y="249744"/>
                </a:lnTo>
                <a:cubicBezTo>
                  <a:pt x="268332" y="251788"/>
                  <a:pt x="266285" y="252765"/>
                  <a:pt x="263258" y="252765"/>
                </a:cubicBezTo>
                <a:cubicBezTo>
                  <a:pt x="260231" y="252765"/>
                  <a:pt x="258184" y="251788"/>
                  <a:pt x="256225" y="249744"/>
                </a:cubicBezTo>
                <a:cubicBezTo>
                  <a:pt x="252130" y="245746"/>
                  <a:pt x="252130" y="239616"/>
                  <a:pt x="256225" y="235617"/>
                </a:cubicBezTo>
                <a:lnTo>
                  <a:pt x="337235" y="154766"/>
                </a:lnTo>
                <a:cubicBezTo>
                  <a:pt x="337769" y="154233"/>
                  <a:pt x="338303" y="153789"/>
                  <a:pt x="338837" y="153433"/>
                </a:cubicBezTo>
                <a:cubicBezTo>
                  <a:pt x="339372" y="152989"/>
                  <a:pt x="339995" y="152723"/>
                  <a:pt x="340618" y="152456"/>
                </a:cubicBezTo>
                <a:cubicBezTo>
                  <a:pt x="340885" y="152367"/>
                  <a:pt x="341152" y="152190"/>
                  <a:pt x="341508" y="152101"/>
                </a:cubicBezTo>
                <a:cubicBezTo>
                  <a:pt x="342131" y="151923"/>
                  <a:pt x="342754" y="151834"/>
                  <a:pt x="343378" y="151745"/>
                </a:cubicBezTo>
                <a:cubicBezTo>
                  <a:pt x="343645" y="151745"/>
                  <a:pt x="344001" y="151745"/>
                  <a:pt x="344268" y="151745"/>
                </a:cubicBezTo>
                <a:cubicBezTo>
                  <a:pt x="344980" y="151745"/>
                  <a:pt x="345603" y="151745"/>
                  <a:pt x="346226" y="151923"/>
                </a:cubicBezTo>
                <a:cubicBezTo>
                  <a:pt x="348096" y="152278"/>
                  <a:pt x="349876" y="153256"/>
                  <a:pt x="351390" y="154766"/>
                </a:cubicBezTo>
                <a:lnTo>
                  <a:pt x="394921" y="198213"/>
                </a:lnTo>
                <a:lnTo>
                  <a:pt x="471925" y="121359"/>
                </a:lnTo>
                <a:lnTo>
                  <a:pt x="425367" y="121359"/>
                </a:lnTo>
                <a:cubicBezTo>
                  <a:pt x="419224" y="121359"/>
                  <a:pt x="415218" y="117361"/>
                  <a:pt x="415218" y="111231"/>
                </a:cubicBezTo>
                <a:cubicBezTo>
                  <a:pt x="415218" y="105189"/>
                  <a:pt x="419224" y="101191"/>
                  <a:pt x="425367" y="101191"/>
                </a:cubicBezTo>
                <a:close/>
                <a:moveTo>
                  <a:pt x="101297" y="91029"/>
                </a:moveTo>
                <a:cubicBezTo>
                  <a:pt x="107337" y="91029"/>
                  <a:pt x="111423" y="95028"/>
                  <a:pt x="111423" y="101159"/>
                </a:cubicBezTo>
                <a:lnTo>
                  <a:pt x="111423" y="262887"/>
                </a:lnTo>
                <a:cubicBezTo>
                  <a:pt x="111423" y="268929"/>
                  <a:pt x="107337" y="273017"/>
                  <a:pt x="101297" y="273017"/>
                </a:cubicBezTo>
                <a:cubicBezTo>
                  <a:pt x="95257" y="273017"/>
                  <a:pt x="91171" y="268929"/>
                  <a:pt x="91171" y="262887"/>
                </a:cubicBezTo>
                <a:lnTo>
                  <a:pt x="91171" y="101159"/>
                </a:lnTo>
                <a:cubicBezTo>
                  <a:pt x="91171" y="95028"/>
                  <a:pt x="95257" y="91029"/>
                  <a:pt x="101297" y="91029"/>
                </a:cubicBezTo>
                <a:close/>
                <a:moveTo>
                  <a:pt x="70848" y="20177"/>
                </a:moveTo>
                <a:cubicBezTo>
                  <a:pt x="64796" y="20177"/>
                  <a:pt x="60791" y="24265"/>
                  <a:pt x="60791" y="30309"/>
                </a:cubicBezTo>
                <a:lnTo>
                  <a:pt x="60791" y="343802"/>
                </a:lnTo>
                <a:lnTo>
                  <a:pt x="222780" y="343802"/>
                </a:lnTo>
                <a:cubicBezTo>
                  <a:pt x="228833" y="343802"/>
                  <a:pt x="232927" y="347890"/>
                  <a:pt x="232927" y="353935"/>
                </a:cubicBezTo>
                <a:lnTo>
                  <a:pt x="232927" y="364067"/>
                </a:lnTo>
                <a:lnTo>
                  <a:pt x="374712" y="364067"/>
                </a:lnTo>
                <a:lnTo>
                  <a:pt x="374712" y="353935"/>
                </a:lnTo>
                <a:cubicBezTo>
                  <a:pt x="374712" y="347890"/>
                  <a:pt x="378717" y="343802"/>
                  <a:pt x="384859" y="343802"/>
                </a:cubicBezTo>
                <a:lnTo>
                  <a:pt x="546848" y="343802"/>
                </a:lnTo>
                <a:lnTo>
                  <a:pt x="546848" y="30309"/>
                </a:lnTo>
                <a:cubicBezTo>
                  <a:pt x="546848" y="24265"/>
                  <a:pt x="542754" y="20177"/>
                  <a:pt x="536702" y="20177"/>
                </a:cubicBezTo>
                <a:close/>
                <a:moveTo>
                  <a:pt x="70848" y="0"/>
                </a:moveTo>
                <a:lnTo>
                  <a:pt x="536702" y="0"/>
                </a:lnTo>
                <a:cubicBezTo>
                  <a:pt x="553969" y="0"/>
                  <a:pt x="567142" y="13155"/>
                  <a:pt x="567142" y="30309"/>
                </a:cubicBezTo>
                <a:lnTo>
                  <a:pt x="567142" y="343802"/>
                </a:lnTo>
                <a:lnTo>
                  <a:pt x="597492" y="343802"/>
                </a:lnTo>
                <a:cubicBezTo>
                  <a:pt x="603545" y="343802"/>
                  <a:pt x="607639" y="347890"/>
                  <a:pt x="607639" y="353935"/>
                </a:cubicBezTo>
                <a:lnTo>
                  <a:pt x="607639" y="384244"/>
                </a:lnTo>
                <a:cubicBezTo>
                  <a:pt x="607639" y="401487"/>
                  <a:pt x="594466" y="414642"/>
                  <a:pt x="577199" y="414642"/>
                </a:cubicBezTo>
                <a:lnTo>
                  <a:pt x="30351" y="414642"/>
                </a:lnTo>
                <a:cubicBezTo>
                  <a:pt x="13173" y="414642"/>
                  <a:pt x="0" y="401487"/>
                  <a:pt x="0" y="384244"/>
                </a:cubicBezTo>
                <a:lnTo>
                  <a:pt x="0" y="353935"/>
                </a:lnTo>
                <a:cubicBezTo>
                  <a:pt x="0" y="347890"/>
                  <a:pt x="4094" y="343802"/>
                  <a:pt x="10147" y="343802"/>
                </a:cubicBezTo>
                <a:lnTo>
                  <a:pt x="40497" y="343802"/>
                </a:lnTo>
                <a:lnTo>
                  <a:pt x="40497" y="30309"/>
                </a:lnTo>
                <a:cubicBezTo>
                  <a:pt x="40497" y="13155"/>
                  <a:pt x="53670" y="0"/>
                  <a:pt x="70848" y="0"/>
                </a:cubicBez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0" name="圆角矩形 18"/>
          <p:cNvSpPr/>
          <p:nvPr/>
        </p:nvSpPr>
        <p:spPr>
          <a:xfrm>
            <a:off x="614446" y="1912106"/>
            <a:ext cx="1013426" cy="883957"/>
          </a:xfrm>
          <a:prstGeom prst="roundRect">
            <a:avLst>
              <a:gd name="adj" fmla="val 4378"/>
            </a:avLst>
          </a:prstGeom>
          <a:solidFill>
            <a:srgbClr val="4472C4"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293" y="1484313"/>
            <a:ext cx="1536700" cy="18256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788" y="1484313"/>
            <a:ext cx="680720" cy="7016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8963" y="2638108"/>
            <a:ext cx="677545" cy="67183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9704388" y="1827213"/>
            <a:ext cx="954405" cy="986155"/>
          </a:xfrm>
          <a:prstGeom prst="line">
            <a:avLst/>
          </a:prstGeom>
          <a:ln w="22225">
            <a:solidFill>
              <a:srgbClr val="92D050"/>
            </a:solidFill>
            <a:prstDash val="dash"/>
            <a:tailEnd type="arrow" w="lg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9724073" y="3065463"/>
            <a:ext cx="978535" cy="19685"/>
          </a:xfrm>
          <a:prstGeom prst="line">
            <a:avLst/>
          </a:prstGeom>
          <a:ln w="22225">
            <a:solidFill>
              <a:srgbClr val="92D050"/>
            </a:solidFill>
            <a:prstDash val="dash"/>
            <a:tailEnd type="arrow" w="lg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192457"/>
              <a:ext cx="1754688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实验结果与分析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55816" y="20340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6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鲁棒性分析：</a:t>
            </a:r>
            <a:endParaRPr lang="zh-CN" altLang="en-US" sz="16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55" y="2034036"/>
            <a:ext cx="6479462" cy="3424882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118107" y="5577291"/>
            <a:ext cx="4919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/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 </a:t>
            </a:r>
            <a:r>
              <a: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3-14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不同噪声失真攻击下不同模型的鲁棒性比较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192457"/>
              <a:ext cx="1754688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实验结果与分析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55816" y="203403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6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扩散特性分析：</a:t>
            </a:r>
            <a:endParaRPr lang="zh-CN" altLang="en-US" sz="16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997" y="1751092"/>
            <a:ext cx="3772535" cy="354926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367680" y="5459546"/>
            <a:ext cx="4189898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ctr" defTabSz="913765">
              <a:lnSpc>
                <a:spcPct val="150000"/>
              </a:lnSpc>
            </a:pP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 </a:t>
            </a:r>
            <a:r>
              <a: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3-14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不同模型</a:t>
            </a:r>
            <a:r>
              <a:rPr lang="zh-CN" altLang="en-US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扩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散特性的视觉质量比较</a:t>
            </a:r>
            <a:endParaRPr lang="zh-CN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562292" y="2750920"/>
          <a:ext cx="6306192" cy="2989692"/>
        </p:xfrm>
        <a:graphic>
          <a:graphicData uri="http://schemas.openxmlformats.org/drawingml/2006/table">
            <a:tbl>
              <a:tblPr firstRow="1" firstCol="1" bandRow="1"/>
              <a:tblGrid>
                <a:gridCol w="1416391"/>
                <a:gridCol w="1213233"/>
                <a:gridCol w="1657028"/>
                <a:gridCol w="2019540"/>
              </a:tblGrid>
              <a:tr h="6449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Models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 MSE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MD MSE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Cosine Similarity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Identity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0.0005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4.11e-11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u="sng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0.998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ReRo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0.0011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2.06e-10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u="sng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0.998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DrGa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0.0007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1.15e-10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u="sng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0.998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7584">
                <a:tc>
                  <a:txBody>
                    <a:bodyPr/>
                    <a:lstStyle/>
                    <a:p>
                      <a:pPr marL="0" marR="0" lvl="0" indent="12700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MA-</a:t>
                      </a:r>
                      <a:r>
                        <a:rPr lang="en-US" altLang="zh-CN" sz="1800" kern="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CycleGAN</a:t>
                      </a:r>
                      <a:r>
                        <a:rPr lang="en-US" altLang="zh-CN" sz="1800" kern="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[7]</a:t>
                      </a:r>
                      <a:endParaRPr lang="zh-CN" alt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0.0172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0.8401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3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0.0005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4.11e-11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u="sng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0.998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634422" y="2364159"/>
            <a:ext cx="5382146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defTabSz="913765">
              <a:lnSpc>
                <a:spcPct val="150000"/>
              </a:lnSpc>
            </a:pP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 </a:t>
            </a:r>
            <a:r>
              <a: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3-4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不同对比模型的扩散特性的定量比较</a:t>
            </a:r>
            <a:endParaRPr lang="zh-CN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4608" y="5966196"/>
            <a:ext cx="10986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[7] Benoit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Anctil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-Robitaille, Christian Desrosiers, and Herve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Lombaert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Manifold-aware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cyclegan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for high resolution structural-to-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dti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synthesis. In Computational Diffusion MRI, pages 213–224. Springer, 2021.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717275" y="5843227"/>
            <a:ext cx="10616595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26" name="文本框 25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hlinkClick r:id="rId1" action="ppaction://hlinksldjump"/>
          </p:cNvPr>
          <p:cNvSpPr/>
          <p:nvPr/>
        </p:nvSpPr>
        <p:spPr>
          <a:xfrm>
            <a:off x="-1200" y="6425997"/>
            <a:ext cx="2042400" cy="440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9247505" y="81915"/>
            <a:ext cx="258889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0" y="209550"/>
            <a:ext cx="959485" cy="952500"/>
            <a:chOff x="0" y="392"/>
            <a:chExt cx="1511" cy="1500"/>
          </a:xfrm>
        </p:grpSpPr>
        <p:sp>
          <p:nvSpPr>
            <p:cNvPr id="24" name="矩形 2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4452" y="1231608"/>
            <a:ext cx="1616994" cy="622152"/>
            <a:chOff x="299550" y="1100375"/>
            <a:chExt cx="1763237" cy="622152"/>
          </a:xfrm>
        </p:grpSpPr>
        <p:sp>
          <p:nvSpPr>
            <p:cNvPr id="29" name="同侧圆角矩形 2"/>
            <p:cNvSpPr/>
            <p:nvPr/>
          </p:nvSpPr>
          <p:spPr>
            <a:xfrm rot="5400000" flipH="1">
              <a:off x="870093" y="529832"/>
              <a:ext cx="622152" cy="1763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472C4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6" tIns="45718" rIns="91436" bIns="45718"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8099" y="1192457"/>
              <a:ext cx="1754688" cy="38125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实验结果与分析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55816" y="203403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600" b="1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消融实验分析：</a:t>
            </a:r>
            <a:endParaRPr lang="zh-CN" altLang="en-US" sz="1600" b="1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2396464" y="2813673"/>
          <a:ext cx="7587292" cy="3123354"/>
        </p:xfrm>
        <a:graphic>
          <a:graphicData uri="http://schemas.openxmlformats.org/drawingml/2006/table">
            <a:tbl>
              <a:tblPr firstRow="1" firstCol="1" bandRow="1"/>
              <a:tblGrid>
                <a:gridCol w="1364787"/>
                <a:gridCol w="1364787"/>
                <a:gridCol w="1335659"/>
                <a:gridCol w="1093200"/>
                <a:gridCol w="1335659"/>
                <a:gridCol w="1093200"/>
              </a:tblGrid>
              <a:tr h="72025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SVD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AVD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Crop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(p=0.5)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Cropout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(q=0.5)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Gaussian Blur(k=7)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Dropout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(q=0.2)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9998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alt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alt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59.2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58.0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88.6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74.3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9998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alt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有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alt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95.4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62.2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89.2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75.2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0312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alt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有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alt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有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99.7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73.7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92.9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81.8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4794024" y="2208026"/>
            <a:ext cx="2458529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defTabSz="913765">
              <a:lnSpc>
                <a:spcPct val="150000"/>
              </a:lnSpc>
            </a:pP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 </a:t>
            </a:r>
            <a:r>
              <a: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3‑5</a:t>
            </a:r>
            <a:r>
              <a: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模型消融研究</a:t>
            </a:r>
            <a:endParaRPr lang="zh-CN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6950" y="349555"/>
            <a:ext cx="77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：基于对抗失真的</a:t>
            </a:r>
            <a:r>
              <a:rPr lang="en-US" altLang="zh-CN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DTI</a:t>
            </a:r>
            <a:r>
              <a:rPr lang="zh-CN" altLang="en-US" sz="2000" b="1" kern="0" spc="600" dirty="0">
                <a:solidFill>
                  <a:srgbClr val="2839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图像鲁棒水印算法</a:t>
            </a:r>
            <a:endParaRPr lang="zh-CN" altLang="en-US" sz="2000" b="1" kern="0" spc="600" dirty="0">
              <a:solidFill>
                <a:srgbClr val="28399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2432874"/>
            <a:ext cx="12192000" cy="269240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任意多边形 28"/>
          <p:cNvSpPr/>
          <p:nvPr/>
        </p:nvSpPr>
        <p:spPr>
          <a:xfrm flipH="1" flipV="1">
            <a:off x="7259429" y="1739454"/>
            <a:ext cx="4627771" cy="1386840"/>
          </a:xfrm>
          <a:custGeom>
            <a:avLst/>
            <a:gdLst>
              <a:gd name="connsiteX0" fmla="*/ 0 w 7147560"/>
              <a:gd name="connsiteY0" fmla="*/ 0 h 2814320"/>
              <a:gd name="connsiteX1" fmla="*/ 6443980 w 7147560"/>
              <a:gd name="connsiteY1" fmla="*/ 0 h 2814320"/>
              <a:gd name="connsiteX2" fmla="*/ 7147560 w 7147560"/>
              <a:gd name="connsiteY2" fmla="*/ 2814320 h 2814320"/>
              <a:gd name="connsiteX3" fmla="*/ 0 w 7147560"/>
              <a:gd name="connsiteY3" fmla="*/ 2814320 h 2814320"/>
              <a:gd name="connsiteX0-1" fmla="*/ 0 w 8689506"/>
              <a:gd name="connsiteY0-2" fmla="*/ 0 h 2814320"/>
              <a:gd name="connsiteX1-3" fmla="*/ 6443980 w 8689506"/>
              <a:gd name="connsiteY1-4" fmla="*/ 0 h 2814320"/>
              <a:gd name="connsiteX2-5" fmla="*/ 8689506 w 8689506"/>
              <a:gd name="connsiteY2-6" fmla="*/ 2814320 h 2814320"/>
              <a:gd name="connsiteX3-7" fmla="*/ 0 w 8689506"/>
              <a:gd name="connsiteY3-8" fmla="*/ 2814320 h 2814320"/>
              <a:gd name="connsiteX4" fmla="*/ 0 w 8689506"/>
              <a:gd name="connsiteY4" fmla="*/ 0 h 2814320"/>
              <a:gd name="connsiteX0-9" fmla="*/ 0 w 9235080"/>
              <a:gd name="connsiteY0-10" fmla="*/ 0 h 2834640"/>
              <a:gd name="connsiteX1-11" fmla="*/ 6443980 w 9235080"/>
              <a:gd name="connsiteY1-12" fmla="*/ 0 h 2834640"/>
              <a:gd name="connsiteX2-13" fmla="*/ 9235080 w 9235080"/>
              <a:gd name="connsiteY2-14" fmla="*/ 2834640 h 2834640"/>
              <a:gd name="connsiteX3-15" fmla="*/ 0 w 9235080"/>
              <a:gd name="connsiteY3-16" fmla="*/ 2814320 h 2834640"/>
              <a:gd name="connsiteX4-17" fmla="*/ 0 w 9235080"/>
              <a:gd name="connsiteY4-18" fmla="*/ 0 h 2834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235080" h="2834640">
                <a:moveTo>
                  <a:pt x="0" y="0"/>
                </a:moveTo>
                <a:lnTo>
                  <a:pt x="6443980" y="0"/>
                </a:lnTo>
                <a:lnTo>
                  <a:pt x="9235080" y="2834640"/>
                </a:lnTo>
                <a:lnTo>
                  <a:pt x="0" y="2814320"/>
                </a:lnTo>
                <a:lnTo>
                  <a:pt x="0" y="0"/>
                </a:lnTo>
                <a:close/>
              </a:path>
            </a:pathLst>
          </a:custGeom>
          <a:solidFill>
            <a:srgbClr val="17499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82479" y="3530867"/>
            <a:ext cx="23491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8800" spc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9429" y="2122328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PART FOUR</a:t>
            </a:r>
            <a:endParaRPr lang="zh-CN" altLang="en-US" sz="4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0" y="3394353"/>
            <a:ext cx="96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总结与展望</a:t>
            </a:r>
            <a:endParaRPr lang="zh-CN" altLang="en-US" sz="4400" b="1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332677" y="24875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16186" y="164513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0" y="209550"/>
            <a:ext cx="3833495" cy="952500"/>
            <a:chOff x="0" y="392"/>
            <a:chExt cx="6037" cy="1500"/>
          </a:xfrm>
        </p:grpSpPr>
        <p:sp>
          <p:nvSpPr>
            <p:cNvPr id="14" name="矩形 1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09" y="699"/>
              <a:ext cx="4128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 kern="0" spc="600" dirty="0">
                  <a:solidFill>
                    <a:srgbClr val="1749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总结与展望</a:t>
              </a:r>
              <a:endParaRPr lang="zh-CN" altLang="en-US" sz="3200" b="1" kern="0" spc="600" dirty="0">
                <a:solidFill>
                  <a:srgbClr val="1749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880649" y="1327542"/>
            <a:ext cx="523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13765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提出基于体素空间变换的</a:t>
            </a:r>
            <a:r>
              <a:rPr lang="en-US" altLang="zh-CN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DTI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/>
                <a:ea typeface="微软雅黑" panose="020B0503020204020204" pitchFamily="34" charset="-122"/>
              </a:rPr>
              <a:t>图像鲁棒水印算法</a:t>
            </a:r>
            <a:endParaRPr lang="zh-CN" altLang="en-US" dirty="0">
              <a:solidFill>
                <a:prstClr val="black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508685" y="2351120"/>
            <a:ext cx="8388684" cy="1116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kern="1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体素空间变换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，使</a:t>
            </a:r>
            <a:r>
              <a:rPr lang="en-US" altLang="zh-CN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DTI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从流形空间变换到欧式空间进行处理。</a:t>
            </a:r>
            <a:endParaRPr lang="en-US" altLang="zh-CN" kern="1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kern="1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kern="1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kern="1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SVD</a:t>
            </a:r>
            <a:r>
              <a:rPr lang="zh-CN" altLang="en-US" kern="1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相结合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，保证了纤维方向预测的准确性</a:t>
            </a:r>
            <a:r>
              <a:rPr lang="zh-CN" altLang="zh-CN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kern="1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465955" y="3757425"/>
            <a:ext cx="8446302" cy="1670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含水印图的</a:t>
            </a:r>
            <a:r>
              <a:rPr kumimoji="0" lang="en-US" altLang="zh-CN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kumimoji="0" lang="en-US" altLang="zh-CN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47.26</a:t>
            </a:r>
            <a:r>
              <a:rPr kumimoji="0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，平均SSIM达到0.99</a:t>
            </a:r>
            <a:r>
              <a:rPr kumimoji="0" lang="en-US" altLang="zh-CN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kern="1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张量的</a:t>
            </a:r>
            <a:r>
              <a:rPr kumimoji="0" b="0" i="0" u="none" strike="noStrike" kern="100" cap="none" spc="10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弥散特性改变极小</a:t>
            </a:r>
            <a:r>
              <a:rPr lang="zh-CN" altLang="en-US" kern="1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b="0" i="0" u="none" strike="noStrike" kern="100" cap="none" spc="10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完全满足临床诊断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0" b="0" i="0" u="none" strike="noStrike" kern="100" cap="none" spc="10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kumimoji="0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b="0" i="0" u="none" strike="noStrike" kern="1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含水印</a:t>
            </a:r>
            <a:r>
              <a:rPr kumimoji="0" lang="en-US" altLang="zh-CN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图像在面对常见的攻击时，本文算法具有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很高的鲁棒性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b="0" i="0" u="none" strike="noStrike" kern="1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28036" y="2615170"/>
            <a:ext cx="459740" cy="8782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328036" y="4404600"/>
            <a:ext cx="459740" cy="635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圆角矩形 14"/>
          <p:cNvSpPr/>
          <p:nvPr/>
        </p:nvSpPr>
        <p:spPr>
          <a:xfrm>
            <a:off x="1290213" y="2461061"/>
            <a:ext cx="427430" cy="1044575"/>
          </a:xfrm>
          <a:prstGeom prst="round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265483" y="2544246"/>
            <a:ext cx="459740" cy="8782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圆角矩形 3"/>
          <p:cNvSpPr/>
          <p:nvPr/>
        </p:nvSpPr>
        <p:spPr>
          <a:xfrm>
            <a:off x="1265892" y="4046017"/>
            <a:ext cx="427430" cy="1044575"/>
          </a:xfrm>
          <a:prstGeom prst="round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265891" y="4267632"/>
            <a:ext cx="459740" cy="635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16186" y="164513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0" y="209550"/>
            <a:ext cx="3833495" cy="952500"/>
            <a:chOff x="0" y="392"/>
            <a:chExt cx="6037" cy="1500"/>
          </a:xfrm>
        </p:grpSpPr>
        <p:sp>
          <p:nvSpPr>
            <p:cNvPr id="14" name="矩形 1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09" y="699"/>
              <a:ext cx="4128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 kern="0" spc="600" dirty="0">
                  <a:solidFill>
                    <a:srgbClr val="1749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总结与展望</a:t>
              </a:r>
              <a:endParaRPr lang="zh-CN" altLang="en-US" sz="3200" b="1" kern="0" spc="600" dirty="0">
                <a:solidFill>
                  <a:srgbClr val="1749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880649" y="1327542"/>
            <a:ext cx="482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提出基于对抗失真的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图像鲁棒水印算法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28036" y="2615170"/>
            <a:ext cx="459740" cy="8782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328036" y="4404600"/>
            <a:ext cx="459740" cy="635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圆角矩形 14"/>
          <p:cNvSpPr/>
          <p:nvPr/>
        </p:nvSpPr>
        <p:spPr>
          <a:xfrm>
            <a:off x="1290213" y="2620865"/>
            <a:ext cx="427430" cy="1044575"/>
          </a:xfrm>
          <a:prstGeom prst="round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265483" y="2704050"/>
            <a:ext cx="459740" cy="8782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圆角矩形 3"/>
          <p:cNvSpPr/>
          <p:nvPr/>
        </p:nvSpPr>
        <p:spPr>
          <a:xfrm>
            <a:off x="1265892" y="4259084"/>
            <a:ext cx="427430" cy="1044575"/>
          </a:xfrm>
          <a:prstGeom prst="round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265891" y="4480699"/>
            <a:ext cx="459740" cy="635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16153" y="2534485"/>
            <a:ext cx="8388684" cy="1116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kern="1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两阶段可分离的训练策略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，使编码器、噪声层和解码器解耦。</a:t>
            </a:r>
            <a:endParaRPr lang="en-US" altLang="zh-CN" kern="1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使用网络模拟</a:t>
            </a:r>
            <a:r>
              <a:rPr lang="zh-CN" altLang="en-US" kern="1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未知噪声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进行攻击，通过</a:t>
            </a:r>
            <a:r>
              <a:rPr lang="zh-CN" altLang="en-US" kern="1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对抗训练策略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进行训练</a:t>
            </a:r>
            <a:r>
              <a:rPr lang="zh-CN" altLang="zh-CN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kern="1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16153" y="3933738"/>
            <a:ext cx="8446302" cy="1670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含水印图的</a:t>
            </a:r>
            <a:r>
              <a:rPr kumimoji="0" lang="en-US" altLang="zh-CN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进一步提高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kumimoji="0" lang="en-US" altLang="zh-CN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48.46</a:t>
            </a:r>
            <a:r>
              <a:rPr kumimoji="0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，平均SSIM达到0.99</a:t>
            </a:r>
            <a:r>
              <a:rPr kumimoji="0" lang="en-US" altLang="zh-CN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kern="1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张量的</a:t>
            </a:r>
            <a:r>
              <a:rPr kumimoji="0" b="0" i="0" u="none" strike="noStrike" kern="100" cap="none" spc="10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弥散特性改变极小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b="0" i="0" u="none" strike="noStrike" kern="100" cap="none" spc="10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完全满足临床诊断的要求</a:t>
            </a:r>
            <a:r>
              <a:rPr kumimoji="0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b="0" i="0" u="none" strike="noStrike" kern="1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含水印</a:t>
            </a:r>
            <a:r>
              <a:rPr kumimoji="0" lang="en-US" altLang="zh-CN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图像在面对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未知攻击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时，具有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很好的鲁棒性</a:t>
            </a:r>
            <a:r>
              <a:rPr kumimoji="0" lang="zh-CN" altLang="en-US" b="0" i="0" u="none" strike="noStrike" kern="1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b="0" i="0" u="none" strike="noStrike" kern="1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9216186" y="164513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0" y="209550"/>
            <a:ext cx="3833495" cy="952500"/>
            <a:chOff x="0" y="392"/>
            <a:chExt cx="6037" cy="1500"/>
          </a:xfrm>
        </p:grpSpPr>
        <p:sp>
          <p:nvSpPr>
            <p:cNvPr id="14" name="矩形 13"/>
            <p:cNvSpPr/>
            <p:nvPr/>
          </p:nvSpPr>
          <p:spPr>
            <a:xfrm>
              <a:off x="260" y="392"/>
              <a:ext cx="1251" cy="1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729"/>
              <a:ext cx="1251" cy="1163"/>
            </a:xfrm>
            <a:prstGeom prst="rect">
              <a:avLst/>
            </a:prstGeom>
            <a:solidFill>
              <a:srgbClr val="B9C8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09" y="699"/>
              <a:ext cx="4128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 kern="0" spc="600" dirty="0">
                  <a:solidFill>
                    <a:srgbClr val="1749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总结与展望</a:t>
              </a:r>
              <a:endParaRPr lang="zh-CN" altLang="en-US" sz="3200" b="1" kern="0" spc="600" dirty="0">
                <a:solidFill>
                  <a:srgbClr val="1749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880649" y="1327542"/>
            <a:ext cx="4344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提出基于对抗失真的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图像鲁棒水印算法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28036" y="2615170"/>
            <a:ext cx="459740" cy="8782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328036" y="4404600"/>
            <a:ext cx="459740" cy="635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圆角矩形 14"/>
          <p:cNvSpPr/>
          <p:nvPr/>
        </p:nvSpPr>
        <p:spPr>
          <a:xfrm>
            <a:off x="1290621" y="2971087"/>
            <a:ext cx="427430" cy="1044575"/>
          </a:xfrm>
          <a:prstGeom prst="round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263966" y="3054272"/>
            <a:ext cx="461665" cy="8782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265891" y="4480699"/>
            <a:ext cx="459740" cy="635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pc="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229461" y="2474023"/>
            <a:ext cx="8696647" cy="243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未来尝试引入</a:t>
            </a: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多模态辅助信息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T1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图像）进一步提高编码图像的可视质量。</a:t>
            </a:r>
            <a:endParaRPr lang="en-US" altLang="zh-CN" kern="1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未来尝试改进网络，使用更强大的</a:t>
            </a:r>
            <a:r>
              <a:rPr lang="en-US" altLang="zh-CN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Transformer</a:t>
            </a: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网络模型。</a:t>
            </a:r>
            <a:endParaRPr lang="en-US" altLang="zh-CN" kern="1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kern="1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由于新的攻击方式出现，未来尝试探索针对水印算法模型的对抗攻击。</a:t>
            </a:r>
            <a:endParaRPr lang="en-US" altLang="zh-CN" kern="1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2432874"/>
            <a:ext cx="12192000" cy="269240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任意多边形 28"/>
          <p:cNvSpPr/>
          <p:nvPr/>
        </p:nvSpPr>
        <p:spPr>
          <a:xfrm flipH="1" flipV="1">
            <a:off x="7259429" y="1739454"/>
            <a:ext cx="4627771" cy="1386840"/>
          </a:xfrm>
          <a:custGeom>
            <a:avLst/>
            <a:gdLst>
              <a:gd name="connsiteX0" fmla="*/ 0 w 7147560"/>
              <a:gd name="connsiteY0" fmla="*/ 0 h 2814320"/>
              <a:gd name="connsiteX1" fmla="*/ 6443980 w 7147560"/>
              <a:gd name="connsiteY1" fmla="*/ 0 h 2814320"/>
              <a:gd name="connsiteX2" fmla="*/ 7147560 w 7147560"/>
              <a:gd name="connsiteY2" fmla="*/ 2814320 h 2814320"/>
              <a:gd name="connsiteX3" fmla="*/ 0 w 7147560"/>
              <a:gd name="connsiteY3" fmla="*/ 2814320 h 2814320"/>
              <a:gd name="connsiteX0-1" fmla="*/ 0 w 8689506"/>
              <a:gd name="connsiteY0-2" fmla="*/ 0 h 2814320"/>
              <a:gd name="connsiteX1-3" fmla="*/ 6443980 w 8689506"/>
              <a:gd name="connsiteY1-4" fmla="*/ 0 h 2814320"/>
              <a:gd name="connsiteX2-5" fmla="*/ 8689506 w 8689506"/>
              <a:gd name="connsiteY2-6" fmla="*/ 2814320 h 2814320"/>
              <a:gd name="connsiteX3-7" fmla="*/ 0 w 8689506"/>
              <a:gd name="connsiteY3-8" fmla="*/ 2814320 h 2814320"/>
              <a:gd name="connsiteX4" fmla="*/ 0 w 8689506"/>
              <a:gd name="connsiteY4" fmla="*/ 0 h 2814320"/>
              <a:gd name="connsiteX0-9" fmla="*/ 0 w 9235080"/>
              <a:gd name="connsiteY0-10" fmla="*/ 0 h 2834640"/>
              <a:gd name="connsiteX1-11" fmla="*/ 6443980 w 9235080"/>
              <a:gd name="connsiteY1-12" fmla="*/ 0 h 2834640"/>
              <a:gd name="connsiteX2-13" fmla="*/ 9235080 w 9235080"/>
              <a:gd name="connsiteY2-14" fmla="*/ 2834640 h 2834640"/>
              <a:gd name="connsiteX3-15" fmla="*/ 0 w 9235080"/>
              <a:gd name="connsiteY3-16" fmla="*/ 2814320 h 2834640"/>
              <a:gd name="connsiteX4-17" fmla="*/ 0 w 9235080"/>
              <a:gd name="connsiteY4-18" fmla="*/ 0 h 2834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235080" h="2834640">
                <a:moveTo>
                  <a:pt x="0" y="0"/>
                </a:moveTo>
                <a:lnTo>
                  <a:pt x="6443980" y="0"/>
                </a:lnTo>
                <a:lnTo>
                  <a:pt x="9235080" y="2834640"/>
                </a:lnTo>
                <a:lnTo>
                  <a:pt x="0" y="2814320"/>
                </a:lnTo>
                <a:lnTo>
                  <a:pt x="0" y="0"/>
                </a:lnTo>
                <a:close/>
              </a:path>
            </a:pathLst>
          </a:custGeom>
          <a:solidFill>
            <a:srgbClr val="17499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82479" y="3530867"/>
            <a:ext cx="23491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zh-CN" altLang="en-US" sz="8800" spc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9429" y="2122328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PART FIVE</a:t>
            </a:r>
            <a:endParaRPr lang="zh-CN" altLang="en-US" sz="4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0" y="3394353"/>
            <a:ext cx="96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研究成果</a:t>
            </a:r>
            <a:endParaRPr lang="zh-CN" altLang="en-US" sz="4400" b="1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332677" y="24875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022463"/>
            <a:ext cx="12192000" cy="116378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2756" y="249390"/>
            <a:ext cx="74815" cy="1263535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94"/>
          <p:cNvSpPr txBox="1"/>
          <p:nvPr/>
        </p:nvSpPr>
        <p:spPr>
          <a:xfrm>
            <a:off x="232756" y="505866"/>
            <a:ext cx="4821839" cy="3698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200" b="1" spc="6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科研成果</a:t>
            </a:r>
            <a:endParaRPr lang="zh-CN" altLang="en-US" sz="3200" b="1" spc="6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00064" y="2011680"/>
            <a:ext cx="10987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552058" y="1461047"/>
            <a:ext cx="0" cy="4374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978049" y="1497132"/>
            <a:ext cx="2041200" cy="432000"/>
          </a:xfrm>
          <a:prstGeom prst="rect">
            <a:avLst/>
          </a:prstGeom>
          <a:solidFill>
            <a:srgbClr val="1D5CB9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学术成果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05200" y="1512925"/>
            <a:ext cx="2041200" cy="432000"/>
          </a:xfrm>
          <a:prstGeom prst="rect">
            <a:avLst/>
          </a:prstGeom>
          <a:solidFill>
            <a:srgbClr val="1D5CB9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参与科研项目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7578" y="2078436"/>
            <a:ext cx="6101178" cy="101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[1] </a:t>
            </a:r>
            <a:r>
              <a:rPr kumimoji="0" lang="en-US" altLang="zh-CN" sz="1400" b="1" i="0" u="none" strike="noStrike" kern="100" cap="none" spc="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VSTNet</a:t>
            </a: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: Robust watermarking scheme based on voxel space transformation for diffusion tensor imaging images. (</a:t>
            </a:r>
            <a:r>
              <a:rPr kumimoji="0" lang="zh-CN" altLang="en-US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审稿中</a:t>
            </a: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kumimoji="0" lang="en-US" altLang="zh-CN" sz="1400" b="1" i="0" u="none" strike="noStrike" kern="1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7578" y="3018031"/>
            <a:ext cx="5998007" cy="101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[2] TSAD: Two-stage separable adversarial distortion-based watermarking framework for diffusion tensor imaging. (</a:t>
            </a:r>
            <a:r>
              <a:rPr lang="zh-CN" altLang="en-US" sz="1400" b="1" kern="100" spc="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已返修</a:t>
            </a: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kumimoji="0" lang="en-US" altLang="zh-CN" sz="1400" b="1" i="0" u="none" strike="noStrike" kern="1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613" y="4091078"/>
            <a:ext cx="6026000" cy="173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[3]</a:t>
            </a:r>
            <a:r>
              <a:rPr kumimoji="0" lang="zh-CN" altLang="en-US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基于奇异变换的扩散张量成像鲁棒水印算法</a:t>
            </a: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[J]. </a:t>
            </a:r>
            <a:r>
              <a:rPr kumimoji="0" lang="en-US" altLang="zh-CN" sz="1400" b="1" i="0" u="none" strike="noStrike" kern="100" cap="none" spc="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计算机</a:t>
            </a:r>
            <a:r>
              <a:rPr kumimoji="0" lang="zh-CN" altLang="en-US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与数字工程</a:t>
            </a: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.</a:t>
            </a:r>
            <a:r>
              <a:rPr kumimoji="0" lang="zh-CN" altLang="en-US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（已录用）</a:t>
            </a:r>
            <a:endParaRPr kumimoji="0" lang="en-US" altLang="zh-CN" sz="1400" b="1" i="0" u="none" strike="noStrike" kern="1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just" defTabSz="91376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[4]</a:t>
            </a:r>
            <a:r>
              <a:rPr kumimoji="0" lang="en-US" altLang="zh-CN" sz="1400" b="1" i="0" u="none" strike="noStrike" kern="100" cap="none" spc="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专利</a:t>
            </a: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《</a:t>
            </a:r>
            <a:r>
              <a:rPr kumimoji="0" lang="zh-CN" altLang="en-US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一种基于深度水印算法的</a:t>
            </a: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DTI</a:t>
            </a:r>
            <a:r>
              <a:rPr kumimoji="0" lang="zh-CN" altLang="en-US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图像版权保护方法及系统</a:t>
            </a:r>
            <a:r>
              <a:rPr kumimoji="0" lang="en-US" altLang="zh-CN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》</a:t>
            </a:r>
            <a:r>
              <a:rPr kumimoji="0" lang="zh-CN" altLang="en-US" sz="1400" b="1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（审批中）</a:t>
            </a:r>
            <a:endParaRPr kumimoji="0" lang="en-US" altLang="zh-CN" sz="1400" b="1" i="0" u="none" strike="noStrike" kern="1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619117" y="2795567"/>
            <a:ext cx="5285835" cy="1912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[1]</a:t>
            </a:r>
            <a:r>
              <a:rPr kumimoji="0" lang="zh-CN" altLang="en-US" sz="1400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国家自然科学基金《扩散磁共振张量成像的医学图像鲁棒水印算法研究》</a:t>
            </a:r>
            <a:endParaRPr kumimoji="0" lang="zh-CN" altLang="en-US" sz="1400" i="0" u="none" strike="noStrike" kern="1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just" defTabSz="913765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[2]</a:t>
            </a:r>
            <a:r>
              <a:rPr kumimoji="0" lang="en-US" altLang="zh-CN" sz="1400" i="0" u="none" strike="noStrike" kern="100" cap="none" spc="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贵州省科技计划项目《基于医学影像的鲁棒水印算法研究</a:t>
            </a:r>
            <a:r>
              <a:rPr kumimoji="0" lang="en-US" altLang="zh-CN" sz="1400" i="0" u="none" strike="noStrike" kern="1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endParaRPr kumimoji="0" lang="en-US" altLang="zh-CN" sz="1400" i="0" u="none" strike="noStrike" kern="1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徽标&#10;&#10;描述已自动生成"/>
          <p:cNvPicPr>
            <a:picLocks noChangeAspect="1"/>
          </p:cNvPicPr>
          <p:nvPr/>
        </p:nvPicPr>
        <p:blipFill>
          <a:blip r:embed="rId1" cstate="hqprint">
            <a:alphaModFix amt="15000"/>
          </a:blip>
          <a:stretch>
            <a:fillRect/>
          </a:stretch>
        </p:blipFill>
        <p:spPr>
          <a:xfrm>
            <a:off x="2947458" y="0"/>
            <a:ext cx="6297083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022463"/>
            <a:ext cx="12192000" cy="116378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2756" y="249390"/>
            <a:ext cx="74815" cy="1263535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94"/>
          <p:cNvSpPr txBox="1"/>
          <p:nvPr/>
        </p:nvSpPr>
        <p:spPr>
          <a:xfrm>
            <a:off x="232756" y="511259"/>
            <a:ext cx="4821839" cy="3698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200" b="1" spc="6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致谢</a:t>
            </a:r>
            <a:endParaRPr lang="zh-CN" altLang="en-US" sz="3200" b="1" spc="6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50313" y="2014253"/>
            <a:ext cx="6723852" cy="282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感谢各位老师！</a:t>
            </a:r>
            <a:endParaRPr lang="en-US" altLang="zh-CN" sz="6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请您批评指正！</a:t>
            </a:r>
            <a:endParaRPr lang="en-US" altLang="zh-CN" sz="6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332677" y="14324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矩形 45"/>
          <p:cNvSpPr/>
          <p:nvPr/>
        </p:nvSpPr>
        <p:spPr>
          <a:xfrm>
            <a:off x="474980" y="1280795"/>
            <a:ext cx="11241405" cy="5087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血管</a:t>
            </a:r>
            <a:r>
              <a:rPr lang="en-US" altLang="zh-CN" dirty="0"/>
              <a:t>ji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iŝḷíḍè"/>
          <p:cNvSpPr/>
          <p:nvPr/>
        </p:nvSpPr>
        <p:spPr bwMode="auto">
          <a:xfrm>
            <a:off x="978211" y="1636060"/>
            <a:ext cx="2486441" cy="498917"/>
          </a:xfrm>
          <a:prstGeom prst="rect">
            <a:avLst/>
          </a:prstGeom>
          <a:solidFill>
            <a:srgbClr val="1C50A2"/>
          </a:solidFill>
          <a:ln w="9525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超分辨率定义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itle 6"/>
          <p:cNvSpPr txBox="1"/>
          <p:nvPr>
            <p:custDataLst>
              <p:tags r:id="rId2"/>
            </p:custDataLst>
          </p:nvPr>
        </p:nvSpPr>
        <p:spPr>
          <a:xfrm>
            <a:off x="1349375" y="2270506"/>
            <a:ext cx="9671050" cy="8674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lIns="72000" tIns="0" rIns="72000" bIns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  <a:defRPr/>
            </a:pPr>
            <a:r>
              <a:rPr altLang="zh-CN" sz="1800" spc="50" dirty="0"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    </a:t>
            </a:r>
            <a:r>
              <a:rPr lang="zh-CN" altLang="en-US" sz="1800" spc="50" dirty="0"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超分辨率是提升像素数量的过程，通过算法将低分辨率图像重建为高分辨率图像，提供更为详细的纹理细节</a:t>
            </a:r>
            <a:r>
              <a:rPr lang="zh-CN" altLang="en-US" sz="1800" spc="50" dirty="0"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和结构信息，</a:t>
            </a:r>
            <a:r>
              <a:rPr lang="zh-CN" altLang="en-US" sz="1800" spc="50"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从而获得更清晰的视觉效果。</a:t>
            </a:r>
            <a:endParaRPr lang="zh-CN" altLang="en-US" sz="1800" spc="50" dirty="0"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75219" y="5745009"/>
            <a:ext cx="2465604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图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1-1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超分辨率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示例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5" name="圆角矩形 18"/>
          <p:cNvSpPr/>
          <p:nvPr/>
        </p:nvSpPr>
        <p:spPr>
          <a:xfrm>
            <a:off x="664862" y="3734470"/>
            <a:ext cx="1013426" cy="883957"/>
          </a:xfrm>
          <a:prstGeom prst="roundRect">
            <a:avLst>
              <a:gd name="adj" fmla="val 4378"/>
            </a:avLst>
          </a:prstGeom>
          <a:solidFill>
            <a:srgbClr val="4472C4"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3137535"/>
            <a:ext cx="6983730" cy="24904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304800" y="2284919"/>
            <a:ext cx="12192000" cy="269240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任意多边形 28"/>
          <p:cNvSpPr/>
          <p:nvPr/>
        </p:nvSpPr>
        <p:spPr>
          <a:xfrm flipH="1" flipV="1">
            <a:off x="7259429" y="1739454"/>
            <a:ext cx="4627771" cy="1386840"/>
          </a:xfrm>
          <a:custGeom>
            <a:avLst/>
            <a:gdLst>
              <a:gd name="connsiteX0" fmla="*/ 0 w 7147560"/>
              <a:gd name="connsiteY0" fmla="*/ 0 h 2814320"/>
              <a:gd name="connsiteX1" fmla="*/ 6443980 w 7147560"/>
              <a:gd name="connsiteY1" fmla="*/ 0 h 2814320"/>
              <a:gd name="connsiteX2" fmla="*/ 7147560 w 7147560"/>
              <a:gd name="connsiteY2" fmla="*/ 2814320 h 2814320"/>
              <a:gd name="connsiteX3" fmla="*/ 0 w 7147560"/>
              <a:gd name="connsiteY3" fmla="*/ 2814320 h 2814320"/>
              <a:gd name="connsiteX0-1" fmla="*/ 0 w 8689506"/>
              <a:gd name="connsiteY0-2" fmla="*/ 0 h 2814320"/>
              <a:gd name="connsiteX1-3" fmla="*/ 6443980 w 8689506"/>
              <a:gd name="connsiteY1-4" fmla="*/ 0 h 2814320"/>
              <a:gd name="connsiteX2-5" fmla="*/ 8689506 w 8689506"/>
              <a:gd name="connsiteY2-6" fmla="*/ 2814320 h 2814320"/>
              <a:gd name="connsiteX3-7" fmla="*/ 0 w 8689506"/>
              <a:gd name="connsiteY3-8" fmla="*/ 2814320 h 2814320"/>
              <a:gd name="connsiteX4" fmla="*/ 0 w 8689506"/>
              <a:gd name="connsiteY4" fmla="*/ 0 h 2814320"/>
              <a:gd name="connsiteX0-9" fmla="*/ 0 w 9235080"/>
              <a:gd name="connsiteY0-10" fmla="*/ 0 h 2834640"/>
              <a:gd name="connsiteX1-11" fmla="*/ 6443980 w 9235080"/>
              <a:gd name="connsiteY1-12" fmla="*/ 0 h 2834640"/>
              <a:gd name="connsiteX2-13" fmla="*/ 9235080 w 9235080"/>
              <a:gd name="connsiteY2-14" fmla="*/ 2834640 h 2834640"/>
              <a:gd name="connsiteX3-15" fmla="*/ 0 w 9235080"/>
              <a:gd name="connsiteY3-16" fmla="*/ 2814320 h 2834640"/>
              <a:gd name="connsiteX4-17" fmla="*/ 0 w 9235080"/>
              <a:gd name="connsiteY4-18" fmla="*/ 0 h 2834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235080" h="2834640">
                <a:moveTo>
                  <a:pt x="0" y="0"/>
                </a:moveTo>
                <a:lnTo>
                  <a:pt x="6443980" y="0"/>
                </a:lnTo>
                <a:lnTo>
                  <a:pt x="9235080" y="2834640"/>
                </a:lnTo>
                <a:lnTo>
                  <a:pt x="0" y="2814320"/>
                </a:lnTo>
                <a:lnTo>
                  <a:pt x="0" y="0"/>
                </a:lnTo>
                <a:close/>
              </a:path>
            </a:pathLst>
          </a:custGeom>
          <a:solidFill>
            <a:srgbClr val="17499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82479" y="3530867"/>
            <a:ext cx="23491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8800" spc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9429" y="2122328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PART TWO</a:t>
            </a:r>
            <a:endParaRPr lang="zh-CN" altLang="en-US" sz="4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242457" y="3819714"/>
            <a:ext cx="96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国内外研究现状</a:t>
            </a:r>
            <a:endParaRPr lang="zh-CN" altLang="en-US" sz="4400" b="1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332677" y="24875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56565" y="1469390"/>
            <a:ext cx="11369040" cy="4875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血管</a:t>
            </a:r>
            <a:r>
              <a:rPr lang="en-US" altLang="zh-CN" dirty="0"/>
              <a:t>ji</a:t>
            </a:r>
            <a:endParaRPr lang="zh-CN" altLang="en-US" dirty="0"/>
          </a:p>
        </p:txBody>
      </p:sp>
      <p:pic>
        <p:nvPicPr>
          <p:cNvPr id="41" name="图片 40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332677" y="24875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 95"/>
          <p:cNvSpPr/>
          <p:nvPr/>
        </p:nvSpPr>
        <p:spPr>
          <a:xfrm>
            <a:off x="4919590" y="2477974"/>
            <a:ext cx="2928980" cy="828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轻点此处输入文字内容，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模板所有文字图片都可编辑，数据图表都可以修改颜色大小形状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49028" y="1302993"/>
            <a:ext cx="10523772" cy="123366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[1] </a:t>
            </a:r>
            <a:r>
              <a:rPr lang="en-US" altLang="zh-CN" dirty="0" err="1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Jiren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 Zhu, Russell Kaplan, Justin Johnson, and Li Fei-Fei. </a:t>
            </a:r>
            <a:r>
              <a:rPr lang="en-US" altLang="zh-CN" dirty="0" err="1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HiDDeN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: Hiding Data With Deep Networks. ECCV’2018, volume 11219, pages 682–697, Munich, Germany, September 2018.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56565" y="2539311"/>
            <a:ext cx="10593402" cy="111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913765">
              <a:lnSpc>
                <a:spcPct val="200000"/>
              </a:lnSpc>
              <a:buFont typeface="Wingdings" panose="05000000000000000000" charset="0"/>
              <a:buChar char="Ø"/>
              <a:defRPr/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HiDDeN</a:t>
            </a:r>
            <a:r>
              <a:rPr lang="zh-CN" altLang="en-US" dirty="0"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是第一个基于深度学习的鲁棒水印网络，通过水印嵌入模块嵌入水印，在噪声攻击模块中加入特定的噪声，学习噪声图与原图的像素分布相关性，以此提取鲁棒的水印。</a:t>
            </a:r>
            <a:endParaRPr lang="en-US" altLang="zh-CN" dirty="0">
              <a:solidFill>
                <a:prstClr val="black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96958" y="3929025"/>
            <a:ext cx="10474833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3765">
              <a:lnSpc>
                <a:spcPct val="15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[2] Mahdi Ahmadi, Alireza 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Norouzi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Nader Karimi, 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Shadrokh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Samavi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and Ali 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Emami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Redmark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: Framework for residual diffusion watermarking based on deep networks. Expert Systems with Applications, 146:113157, 2020. 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7366" y="5383325"/>
            <a:ext cx="10036517" cy="393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913765">
              <a:lnSpc>
                <a:spcPct val="12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 err="1"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ReDMark</a:t>
            </a:r>
            <a:r>
              <a:rPr lang="zh-CN" altLang="en-US" dirty="0"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在每次迭代中随机选择一种攻击类型，以提高水印的安全性与鲁棒性</a:t>
            </a:r>
            <a:r>
              <a:rPr lang="zh-CN" altLang="en-US" dirty="0"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prstClr val="black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56565" y="1469390"/>
            <a:ext cx="11369040" cy="4875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血管</a:t>
            </a:r>
            <a:r>
              <a:rPr lang="en-US" altLang="zh-CN" dirty="0"/>
              <a:t>ji</a:t>
            </a:r>
            <a:endParaRPr lang="zh-CN" altLang="en-US" dirty="0"/>
          </a:p>
        </p:txBody>
      </p:sp>
      <p:pic>
        <p:nvPicPr>
          <p:cNvPr id="41" name="图片 40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332677" y="24875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 95"/>
          <p:cNvSpPr/>
          <p:nvPr/>
        </p:nvSpPr>
        <p:spPr>
          <a:xfrm>
            <a:off x="4919590" y="2477974"/>
            <a:ext cx="2928980" cy="828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轻点此处输入文字内容，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模板所有文字图片都可编辑，数据图表都可以修改颜色大小形状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49028" y="1302993"/>
            <a:ext cx="10523772" cy="164916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8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[3] Yang Liu,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Mengxi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Guo, Jian Zhang,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Yuesheng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Zhu, and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Xiaodong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Xie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. A novel two-stage separable deep learning framework for practical blind watermarking. In Proceedings of the 27th ACM International Conference on Multimedia, pages 1509–1517, 2019. 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67366" y="2978713"/>
            <a:ext cx="10593402" cy="111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913765">
              <a:lnSpc>
                <a:spcPct val="200000"/>
              </a:lnSpc>
              <a:buFont typeface="Wingdings" panose="05000000000000000000" charset="0"/>
              <a:buChar char="Ø"/>
              <a:defRPr/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Liu</a:t>
            </a:r>
            <a:r>
              <a:rPr lang="zh-CN" altLang="en-US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等提出两阶段可分离的深度水印学习框架，将水印的嵌入与提取分开训练，训练获得更快的收敛速度与更好的稳定性。</a:t>
            </a:r>
            <a:endParaRPr lang="en-US" altLang="zh-CN" dirty="0">
              <a:solidFill>
                <a:prstClr val="black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7366" y="4175871"/>
            <a:ext cx="10474833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[4]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Xiyang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Luo,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Ruohan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Zhan,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Huiwen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Chang, Feng Yang, and Peyman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Milanfar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. Distortion agnostic deep watermarking. In Proceedings of the IEEE/CVF Conference on Computer Vision and Pattern Recognition (CVPR), June 2020.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49028" y="5670967"/>
            <a:ext cx="10036517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Luo</a:t>
            </a:r>
            <a:r>
              <a:rPr lang="zh-CN" altLang="en-US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等利用对抗训练来模拟噪声图像，以此提高模型的鲁棒性。</a:t>
            </a:r>
            <a:endParaRPr lang="en-US" altLang="zh-CN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6001" y="6426000"/>
            <a:ext cx="2360793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54796" y="6426000"/>
            <a:ext cx="2462819" cy="448322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17616" y="6426000"/>
            <a:ext cx="219574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13358" y="6426001"/>
            <a:ext cx="2386625" cy="44016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399985" y="6426000"/>
            <a:ext cx="2776852" cy="432000"/>
          </a:xfrm>
          <a:prstGeom prst="rect">
            <a:avLst/>
          </a:prstGeom>
          <a:solidFill>
            <a:srgbClr val="B9C8DF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2432874"/>
            <a:ext cx="12192000" cy="269240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任意多边形 28"/>
          <p:cNvSpPr/>
          <p:nvPr/>
        </p:nvSpPr>
        <p:spPr>
          <a:xfrm flipH="1" flipV="1">
            <a:off x="7259429" y="1739454"/>
            <a:ext cx="4627771" cy="1386840"/>
          </a:xfrm>
          <a:custGeom>
            <a:avLst/>
            <a:gdLst>
              <a:gd name="connsiteX0" fmla="*/ 0 w 7147560"/>
              <a:gd name="connsiteY0" fmla="*/ 0 h 2814320"/>
              <a:gd name="connsiteX1" fmla="*/ 6443980 w 7147560"/>
              <a:gd name="connsiteY1" fmla="*/ 0 h 2814320"/>
              <a:gd name="connsiteX2" fmla="*/ 7147560 w 7147560"/>
              <a:gd name="connsiteY2" fmla="*/ 2814320 h 2814320"/>
              <a:gd name="connsiteX3" fmla="*/ 0 w 7147560"/>
              <a:gd name="connsiteY3" fmla="*/ 2814320 h 2814320"/>
              <a:gd name="connsiteX0-1" fmla="*/ 0 w 8689506"/>
              <a:gd name="connsiteY0-2" fmla="*/ 0 h 2814320"/>
              <a:gd name="connsiteX1-3" fmla="*/ 6443980 w 8689506"/>
              <a:gd name="connsiteY1-4" fmla="*/ 0 h 2814320"/>
              <a:gd name="connsiteX2-5" fmla="*/ 8689506 w 8689506"/>
              <a:gd name="connsiteY2-6" fmla="*/ 2814320 h 2814320"/>
              <a:gd name="connsiteX3-7" fmla="*/ 0 w 8689506"/>
              <a:gd name="connsiteY3-8" fmla="*/ 2814320 h 2814320"/>
              <a:gd name="connsiteX4" fmla="*/ 0 w 8689506"/>
              <a:gd name="connsiteY4" fmla="*/ 0 h 2814320"/>
              <a:gd name="connsiteX0-9" fmla="*/ 0 w 9235080"/>
              <a:gd name="connsiteY0-10" fmla="*/ 0 h 2834640"/>
              <a:gd name="connsiteX1-11" fmla="*/ 6443980 w 9235080"/>
              <a:gd name="connsiteY1-12" fmla="*/ 0 h 2834640"/>
              <a:gd name="connsiteX2-13" fmla="*/ 9235080 w 9235080"/>
              <a:gd name="connsiteY2-14" fmla="*/ 2834640 h 2834640"/>
              <a:gd name="connsiteX3-15" fmla="*/ 0 w 9235080"/>
              <a:gd name="connsiteY3-16" fmla="*/ 2814320 h 2834640"/>
              <a:gd name="connsiteX4-17" fmla="*/ 0 w 9235080"/>
              <a:gd name="connsiteY4-18" fmla="*/ 0 h 2834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235080" h="2834640">
                <a:moveTo>
                  <a:pt x="0" y="0"/>
                </a:moveTo>
                <a:lnTo>
                  <a:pt x="6443980" y="0"/>
                </a:lnTo>
                <a:lnTo>
                  <a:pt x="9235080" y="2834640"/>
                </a:lnTo>
                <a:lnTo>
                  <a:pt x="0" y="2814320"/>
                </a:lnTo>
                <a:lnTo>
                  <a:pt x="0" y="0"/>
                </a:lnTo>
                <a:close/>
              </a:path>
            </a:pathLst>
          </a:custGeom>
          <a:solidFill>
            <a:srgbClr val="17499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82479" y="3530867"/>
            <a:ext cx="23491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8800" spc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9429" y="2122328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PART THREE</a:t>
            </a:r>
            <a:endParaRPr lang="zh-CN" altLang="en-US" sz="4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0" y="3394353"/>
            <a:ext cx="96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研究内容</a:t>
            </a:r>
            <a:endParaRPr lang="zh-CN" altLang="en-US" sz="4400" b="1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 bwMode="auto">
          <a:xfrm>
            <a:off x="332677" y="24875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RESET_TEXT" val="点击此处添加正文，文字是您思想的提炼，为了演示发布的良好效果，请言简意赅的阐述您的观点。"/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8*f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SHOW_EDIT_AREA_INDICATION" val="0"/>
  <p:tag name="KSO_WM_UNIT_DIAGRAM_IS_NEED_ADD_PATH_ANIM" val="0"/>
</p:tagLst>
</file>

<file path=ppt/tags/tag2.xml><?xml version="1.0" encoding="utf-8"?>
<p:tagLst xmlns:p="http://schemas.openxmlformats.org/presentationml/2006/main">
  <p:tag name="KSO_WPP_MARK_KEY" val="b6b3cca8-a7d9-4c20-a697-4e7a5420e49d"/>
  <p:tag name="COMMONDATA" val="eyJoZGlkIjoiYWQ0ZWMwMTQ3ODgzNjFhYjJhZjEzOGE2OWQyYjk3MTAifQ=="/>
  <p:tag name="commondata" val="eyJoZGlkIjoiYmYxZDQxMjU5MmYzYjViMjc3YzU5OGNlYzc1ODMxYz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12192</Words>
  <Application>WPS 演示</Application>
  <PresentationFormat>宽屏</PresentationFormat>
  <Paragraphs>1358</Paragraphs>
  <Slides>49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49</vt:i4>
      </vt:variant>
    </vt:vector>
  </HeadingPairs>
  <TitlesOfParts>
    <vt:vector size="83" baseType="lpstr">
      <vt:lpstr>Arial</vt:lpstr>
      <vt:lpstr>宋体</vt:lpstr>
      <vt:lpstr>Wingdings</vt:lpstr>
      <vt:lpstr>微软雅黑 Light</vt:lpstr>
      <vt:lpstr>微软雅黑</vt:lpstr>
      <vt:lpstr>Agency FB</vt:lpstr>
      <vt:lpstr>Trebuchet MS</vt:lpstr>
      <vt:lpstr>Times New Roman</vt:lpstr>
      <vt:lpstr>造字工房力黑（非商用）常规体</vt:lpstr>
      <vt:lpstr>Arial</vt:lpstr>
      <vt:lpstr>Segoe UI</vt:lpstr>
      <vt:lpstr>楷体</vt:lpstr>
      <vt:lpstr>Wingdings</vt:lpstr>
      <vt:lpstr>等线</vt:lpstr>
      <vt:lpstr>Arial Unicode MS</vt:lpstr>
      <vt:lpstr>等线 Light</vt:lpstr>
      <vt:lpstr>Century Gothic</vt:lpstr>
      <vt:lpstr>Open Sans</vt:lpstr>
      <vt:lpstr>Segoe Print</vt:lpstr>
      <vt:lpstr>Open Sans Light</vt:lpstr>
      <vt:lpstr>Calibri</vt:lpstr>
      <vt:lpstr>黑体</vt:lpstr>
      <vt:lpstr>Office 主题​​</vt:lpstr>
      <vt:lpstr>自定义设计方案</vt:lpstr>
      <vt:lpstr>Word.Document.12</vt:lpstr>
      <vt:lpstr>Word.Document.12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apple</dc:creator>
  <cp:lastModifiedBy>胡浩</cp:lastModifiedBy>
  <cp:revision>157</cp:revision>
  <dcterms:created xsi:type="dcterms:W3CDTF">2022-11-21T02:11:00Z</dcterms:created>
  <dcterms:modified xsi:type="dcterms:W3CDTF">2024-05-31T15:09:36Z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7639E3069E814E28A25DC243F3822349</vt:lpwstr>
  </property>
</Properties>
</file>